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25B4A-D558-4EA2-9918-F9D697AD1FB4}" type="datetimeFigureOut">
              <a:rPr lang="en-US" smtClean="0"/>
              <a:t>11/18/2018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7EBC7-D465-4A19-8A16-20F317611C8B}" type="slidenum">
              <a:rPr lang="en-US" smtClean="0"/>
              <a:t>‹#›</a:t>
            </a:fld>
            <a:endParaRPr lang="en-US"/>
          </a:p>
        </p:txBody>
      </p:sp>
    </p:spTree>
    <p:extLst>
      <p:ext uri="{BB962C8B-B14F-4D97-AF65-F5344CB8AC3E}">
        <p14:creationId xmlns:p14="http://schemas.microsoft.com/office/powerpoint/2010/main" val="3119155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193605-6F6F-4FE1-AF5F-E8B37E726FCD}" type="slidenum">
              <a:rPr lang="en-US" smtClean="0"/>
              <a:t>6</a:t>
            </a:fld>
            <a:endParaRPr lang="en-US"/>
          </a:p>
        </p:txBody>
      </p:sp>
    </p:spTree>
    <p:extLst>
      <p:ext uri="{BB962C8B-B14F-4D97-AF65-F5344CB8AC3E}">
        <p14:creationId xmlns:p14="http://schemas.microsoft.com/office/powerpoint/2010/main" val="423871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33AEAD-04FB-4AEF-9EF0-22CBA2D915BB}"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428008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33AEAD-04FB-4AEF-9EF0-22CBA2D915BB}"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242285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33AEAD-04FB-4AEF-9EF0-22CBA2D915BB}"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237914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33AEAD-04FB-4AEF-9EF0-22CBA2D915BB}"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518895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33AEAD-04FB-4AEF-9EF0-22CBA2D915BB}"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237508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33AEAD-04FB-4AEF-9EF0-22CBA2D915BB}"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378915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33AEAD-04FB-4AEF-9EF0-22CBA2D915BB}"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266702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33AEAD-04FB-4AEF-9EF0-22CBA2D915BB}"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11832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3AEAD-04FB-4AEF-9EF0-22CBA2D915BB}"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157704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33AEAD-04FB-4AEF-9EF0-22CBA2D915BB}"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5337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33AEAD-04FB-4AEF-9EF0-22CBA2D915BB}"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81B42-A402-4EA9-9254-0BA6C9B07EE0}" type="slidenum">
              <a:rPr lang="en-US" smtClean="0"/>
              <a:t>‹#›</a:t>
            </a:fld>
            <a:endParaRPr lang="en-US"/>
          </a:p>
        </p:txBody>
      </p:sp>
    </p:spTree>
    <p:extLst>
      <p:ext uri="{BB962C8B-B14F-4D97-AF65-F5344CB8AC3E}">
        <p14:creationId xmlns:p14="http://schemas.microsoft.com/office/powerpoint/2010/main" val="1053299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3AEAD-04FB-4AEF-9EF0-22CBA2D915BB}" type="datetimeFigureOut">
              <a:rPr lang="en-US" smtClean="0"/>
              <a:t>11/18/2018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81B42-A402-4EA9-9254-0BA6C9B07EE0}" type="slidenum">
              <a:rPr lang="en-US" smtClean="0"/>
              <a:t>‹#›</a:t>
            </a:fld>
            <a:endParaRPr lang="en-US"/>
          </a:p>
        </p:txBody>
      </p:sp>
    </p:spTree>
    <p:extLst>
      <p:ext uri="{BB962C8B-B14F-4D97-AF65-F5344CB8AC3E}">
        <p14:creationId xmlns:p14="http://schemas.microsoft.com/office/powerpoint/2010/main" val="2370793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 y="1219203"/>
            <a:ext cx="11193780" cy="1470025"/>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Highway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Planning &amp; </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Design</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Lecture - 3</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1752600" y="2971800"/>
            <a:ext cx="8321040" cy="2209800"/>
          </a:xfrm>
        </p:spPr>
        <p:txBody>
          <a:bodyPr>
            <a:normAutofit/>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Designed and presented </a:t>
            </a:r>
          </a:p>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By</a:t>
            </a:r>
          </a:p>
          <a:p>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Asst. Prof. Dr. </a:t>
            </a:r>
            <a:r>
              <a:rPr lang="en-US" b="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Raquim Nihad Zehawi</a:t>
            </a:r>
            <a:endPar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32792959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10698480" cy="792162"/>
          </a:xfr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Passing Sight Distance for Two-Lane Highways</a:t>
            </a:r>
          </a:p>
        </p:txBody>
      </p:sp>
      <p:sp>
        <p:nvSpPr>
          <p:cNvPr id="4" name="Rectangle 3"/>
          <p:cNvSpPr/>
          <p:nvPr/>
        </p:nvSpPr>
        <p:spPr>
          <a:xfrm>
            <a:off x="533401" y="1400075"/>
            <a:ext cx="10473849" cy="46166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i="1" dirty="0">
                <a:solidFill>
                  <a:srgbClr val="C00000"/>
                </a:solidFill>
                <a:latin typeface="Times New Roman" panose="02020603050405020304" pitchFamily="18" charset="0"/>
                <a:cs typeface="Times New Roman" panose="02020603050405020304" pitchFamily="18" charset="0"/>
              </a:rPr>
              <a:t>The minimum passing sight distance is the sum of the following four distances: </a:t>
            </a:r>
          </a:p>
        </p:txBody>
      </p:sp>
      <p:sp>
        <p:nvSpPr>
          <p:cNvPr id="5" name="Rectangle 4"/>
          <p:cNvSpPr/>
          <p:nvPr/>
        </p:nvSpPr>
        <p:spPr>
          <a:xfrm>
            <a:off x="685800" y="2362201"/>
            <a:ext cx="10473849" cy="830997"/>
          </a:xfrm>
          <a:prstGeom prst="rect">
            <a:avLst/>
          </a:prstGeom>
        </p:spPr>
        <p:txBody>
          <a:bodyPr wrap="square">
            <a:spAutoFit/>
          </a:bodyPr>
          <a:lstStyle/>
          <a:p>
            <a:r>
              <a:rPr lang="en-US" sz="2400" dirty="0">
                <a:solidFill>
                  <a:schemeClr val="tx2"/>
                </a:solidFill>
                <a:latin typeface="Times New Roman" panose="02020603050405020304" pitchFamily="18" charset="0"/>
                <a:cs typeface="Times New Roman" panose="02020603050405020304" pitchFamily="18" charset="0"/>
              </a:rPr>
              <a:t>- d1—Distance traversed during perception and reaction time and during the initial </a:t>
            </a:r>
          </a:p>
          <a:p>
            <a:r>
              <a:rPr lang="en-US" sz="2400" dirty="0">
                <a:solidFill>
                  <a:schemeClr val="tx2"/>
                </a:solidFill>
                <a:latin typeface="Times New Roman" panose="02020603050405020304" pitchFamily="18" charset="0"/>
                <a:cs typeface="Times New Roman" panose="02020603050405020304" pitchFamily="18" charset="0"/>
              </a:rPr>
              <a:t>           acceleration to the point of encroachment on the left lane</a:t>
            </a:r>
          </a:p>
        </p:txBody>
      </p:sp>
      <p:sp>
        <p:nvSpPr>
          <p:cNvPr id="6" name="Rectangle 5"/>
          <p:cNvSpPr/>
          <p:nvPr/>
        </p:nvSpPr>
        <p:spPr>
          <a:xfrm>
            <a:off x="685798" y="3477990"/>
            <a:ext cx="10473849" cy="461665"/>
          </a:xfrm>
          <a:prstGeom prst="rect">
            <a:avLst/>
          </a:prstGeom>
        </p:spPr>
        <p:txBody>
          <a:bodyPr wrap="square">
            <a:spAutoFit/>
          </a:bodyPr>
          <a:lstStyle/>
          <a:p>
            <a:r>
              <a:rPr lang="en-US" sz="2400" dirty="0">
                <a:solidFill>
                  <a:schemeClr val="tx2"/>
                </a:solidFill>
                <a:latin typeface="Times New Roman" panose="02020603050405020304" pitchFamily="18" charset="0"/>
                <a:cs typeface="Times New Roman" panose="02020603050405020304" pitchFamily="18" charset="0"/>
              </a:rPr>
              <a:t>- d2—Distance traveled while the passing vehicle occupies the left lane.</a:t>
            </a:r>
          </a:p>
        </p:txBody>
      </p:sp>
      <p:sp>
        <p:nvSpPr>
          <p:cNvPr id="7" name="Rectangle 6"/>
          <p:cNvSpPr/>
          <p:nvPr/>
        </p:nvSpPr>
        <p:spPr>
          <a:xfrm>
            <a:off x="685797" y="4343401"/>
            <a:ext cx="10473849" cy="830997"/>
          </a:xfrm>
          <a:prstGeom prst="rect">
            <a:avLst/>
          </a:prstGeom>
        </p:spPr>
        <p:txBody>
          <a:bodyPr wrap="square">
            <a:spAutoFit/>
          </a:bodyPr>
          <a:lstStyle/>
          <a:p>
            <a:r>
              <a:rPr lang="en-US" sz="2400" dirty="0">
                <a:solidFill>
                  <a:schemeClr val="tx2"/>
                </a:solidFill>
                <a:latin typeface="Times New Roman" panose="02020603050405020304" pitchFamily="18" charset="0"/>
                <a:cs typeface="Times New Roman" panose="02020603050405020304" pitchFamily="18" charset="0"/>
              </a:rPr>
              <a:t>- d3—Distance between the passing vehicle at the end of its maneuver and the  </a:t>
            </a:r>
          </a:p>
          <a:p>
            <a:r>
              <a:rPr lang="en-US" sz="2400" dirty="0">
                <a:solidFill>
                  <a:schemeClr val="tx2"/>
                </a:solidFill>
                <a:latin typeface="Times New Roman" panose="02020603050405020304" pitchFamily="18" charset="0"/>
                <a:cs typeface="Times New Roman" panose="02020603050405020304" pitchFamily="18" charset="0"/>
              </a:rPr>
              <a:t>             opposing vehicle.</a:t>
            </a:r>
          </a:p>
        </p:txBody>
      </p:sp>
      <p:sp>
        <p:nvSpPr>
          <p:cNvPr id="8" name="Rectangle 7"/>
          <p:cNvSpPr/>
          <p:nvPr/>
        </p:nvSpPr>
        <p:spPr>
          <a:xfrm>
            <a:off x="685800" y="5562601"/>
            <a:ext cx="10473849" cy="830997"/>
          </a:xfrm>
          <a:prstGeom prst="rect">
            <a:avLst/>
          </a:prstGeom>
        </p:spPr>
        <p:txBody>
          <a:bodyPr wrap="square">
            <a:spAutoFit/>
          </a:bodyPr>
          <a:lstStyle/>
          <a:p>
            <a:pPr marL="342900" indent="-342900">
              <a:buFontTx/>
              <a:buChar char="-"/>
            </a:pPr>
            <a:r>
              <a:rPr lang="en-US" sz="2400" dirty="0">
                <a:solidFill>
                  <a:schemeClr val="tx2"/>
                </a:solidFill>
                <a:latin typeface="Times New Roman" panose="02020603050405020304" pitchFamily="18" charset="0"/>
                <a:cs typeface="Times New Roman" panose="02020603050405020304" pitchFamily="18" charset="0"/>
              </a:rPr>
              <a:t>d4—Distance traversed by an opposing vehicle for two-thirds of the time the </a:t>
            </a:r>
          </a:p>
          <a:p>
            <a:r>
              <a:rPr lang="en-US" sz="2400" dirty="0">
                <a:solidFill>
                  <a:schemeClr val="tx2"/>
                </a:solidFill>
                <a:latin typeface="Times New Roman" panose="02020603050405020304" pitchFamily="18" charset="0"/>
                <a:cs typeface="Times New Roman" panose="02020603050405020304" pitchFamily="18" charset="0"/>
              </a:rPr>
              <a:t>             passing vehicle occupies the left lane, or 2/3 of d2 above.</a:t>
            </a:r>
          </a:p>
        </p:txBody>
      </p:sp>
    </p:spTree>
    <p:extLst>
      <p:ext uri="{BB962C8B-B14F-4D97-AF65-F5344CB8AC3E}">
        <p14:creationId xmlns:p14="http://schemas.microsoft.com/office/powerpoint/2010/main" val="444348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1" y="6172201"/>
            <a:ext cx="6383479" cy="461665"/>
          </a:xfrm>
          <a:prstGeom prst="rect">
            <a:avLst/>
          </a:prstGeom>
        </p:spPr>
        <p:txBody>
          <a:bodyPr wrap="none">
            <a:spAutoFit/>
          </a:bodyPr>
          <a:lstStyle/>
          <a:p>
            <a:r>
              <a:rPr lang="en-US" sz="2400" b="1" dirty="0">
                <a:latin typeface="Times New Roman"/>
                <a:ea typeface="Calibri"/>
              </a:rPr>
              <a:t>Exhibit 3-4. Elements of Passing Sight Distance</a:t>
            </a:r>
            <a:endParaRPr lang="en-US" sz="24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5300"/>
            <a:ext cx="10820400" cy="605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7548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023" y="1295400"/>
            <a:ext cx="11674139" cy="5474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33591" y="295699"/>
            <a:ext cx="11049000" cy="523220"/>
          </a:xfrm>
          <a:prstGeom prst="rect">
            <a:avLst/>
          </a:prstGeom>
        </p:spPr>
        <p:txBody>
          <a:bodyPr wrap="square">
            <a:spAutoFit/>
          </a:bodyPr>
          <a:lstStyle/>
          <a:p>
            <a:r>
              <a:rPr lang="en-US" sz="28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Components of the passing maneuver used in passing sight distance criteria</a:t>
            </a:r>
          </a:p>
        </p:txBody>
      </p:sp>
    </p:spTree>
    <p:extLst>
      <p:ext uri="{BB962C8B-B14F-4D97-AF65-F5344CB8AC3E}">
        <p14:creationId xmlns:p14="http://schemas.microsoft.com/office/powerpoint/2010/main" val="3575478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11811000" cy="6858000"/>
          </a:xfrm>
          <a:prstGeom prst="rect">
            <a:avLst/>
          </a:prstGeom>
          <a:noFill/>
          <a:ln>
            <a:noFill/>
          </a:ln>
        </p:spPr>
      </p:pic>
    </p:spTree>
    <p:extLst>
      <p:ext uri="{BB962C8B-B14F-4D97-AF65-F5344CB8AC3E}">
        <p14:creationId xmlns:p14="http://schemas.microsoft.com/office/powerpoint/2010/main" val="32034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147" y="152400"/>
            <a:ext cx="4887813"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800" b="1" dirty="0">
                <a:latin typeface="Times New Roman" panose="02020603050405020304" pitchFamily="18" charset="0"/>
                <a:cs typeface="Times New Roman" panose="02020603050405020304" pitchFamily="18" charset="0"/>
              </a:rPr>
              <a:t>Initial maneuver distance (d1) </a:t>
            </a:r>
          </a:p>
        </p:txBody>
      </p:sp>
      <p:sp>
        <p:nvSpPr>
          <p:cNvPr id="5" name="Rectangle 4"/>
          <p:cNvSpPr/>
          <p:nvPr/>
        </p:nvSpPr>
        <p:spPr>
          <a:xfrm>
            <a:off x="666466" y="851890"/>
            <a:ext cx="6591100" cy="461665"/>
          </a:xfrm>
          <a:prstGeom prst="rect">
            <a:avLst/>
          </a:prstGeom>
        </p:spPr>
        <p:txBody>
          <a:bodyPr wrap="none">
            <a:spAutoFit/>
          </a:bodyPr>
          <a:lstStyle/>
          <a:p>
            <a:r>
              <a:rPr lang="en-US" sz="2400" b="1" dirty="0">
                <a:solidFill>
                  <a:schemeClr val="tx2"/>
                </a:solidFill>
                <a:latin typeface="Times New Roman" panose="02020603050405020304" pitchFamily="18" charset="0"/>
                <a:cs typeface="Times New Roman" panose="02020603050405020304" pitchFamily="18" charset="0"/>
              </a:rPr>
              <a:t>The initial maneuver period has two components</a:t>
            </a:r>
          </a:p>
        </p:txBody>
      </p:sp>
      <p:sp>
        <p:nvSpPr>
          <p:cNvPr id="6" name="Rectangle 5"/>
          <p:cNvSpPr/>
          <p:nvPr/>
        </p:nvSpPr>
        <p:spPr>
          <a:xfrm>
            <a:off x="666466" y="1476345"/>
            <a:ext cx="4212500" cy="400110"/>
          </a:xfrm>
          <a:prstGeom prst="rect">
            <a:avLst/>
          </a:prstGeom>
        </p:spPr>
        <p:txBody>
          <a:bodyPr wrap="none">
            <a:spAutoFit/>
          </a:bodyPr>
          <a:lstStyle/>
          <a:p>
            <a:r>
              <a:rPr lang="en-US" sz="2000" b="1" dirty="0">
                <a:solidFill>
                  <a:schemeClr val="accent2">
                    <a:lumMod val="50000"/>
                  </a:schemeClr>
                </a:solidFill>
                <a:latin typeface="Times New Roman" panose="02020603050405020304" pitchFamily="18" charset="0"/>
                <a:cs typeface="Times New Roman" panose="02020603050405020304" pitchFamily="18" charset="0"/>
              </a:rPr>
              <a:t>1- A time for perception and reaction</a:t>
            </a:r>
          </a:p>
        </p:txBody>
      </p:sp>
      <p:sp>
        <p:nvSpPr>
          <p:cNvPr id="7" name="Rectangle 6"/>
          <p:cNvSpPr/>
          <p:nvPr/>
        </p:nvSpPr>
        <p:spPr>
          <a:xfrm>
            <a:off x="666466" y="1952529"/>
            <a:ext cx="10563148" cy="707886"/>
          </a:xfrm>
          <a:prstGeom prst="rect">
            <a:avLst/>
          </a:prstGeom>
        </p:spPr>
        <p:txBody>
          <a:bodyPr wrap="none">
            <a:spAutoFit/>
          </a:bodyPr>
          <a:lstStyle/>
          <a:p>
            <a:r>
              <a:rPr lang="en-US" sz="2000" b="1" dirty="0">
                <a:solidFill>
                  <a:schemeClr val="accent2">
                    <a:lumMod val="50000"/>
                  </a:schemeClr>
                </a:solidFill>
                <a:latin typeface="Times New Roman" panose="02020603050405020304" pitchFamily="18" charset="0"/>
                <a:cs typeface="Times New Roman" panose="02020603050405020304" pitchFamily="18" charset="0"/>
              </a:rPr>
              <a:t>2- An interval during which the driver brings the vehicle from the trailing speed to the point of </a:t>
            </a:r>
          </a:p>
          <a:p>
            <a:r>
              <a:rPr lang="en-US" sz="2000" b="1" dirty="0">
                <a:solidFill>
                  <a:schemeClr val="accent2">
                    <a:lumMod val="50000"/>
                  </a:schemeClr>
                </a:solidFill>
                <a:latin typeface="Times New Roman" panose="02020603050405020304" pitchFamily="18" charset="0"/>
                <a:cs typeface="Times New Roman" panose="02020603050405020304" pitchFamily="18" charset="0"/>
              </a:rPr>
              <a:t>    encroachment on the left or passing lane</a:t>
            </a:r>
          </a:p>
        </p:txBody>
      </p:sp>
      <p:sp>
        <p:nvSpPr>
          <p:cNvPr id="8" name="Rectangle 7"/>
          <p:cNvSpPr/>
          <p:nvPr/>
        </p:nvSpPr>
        <p:spPr>
          <a:xfrm>
            <a:off x="666467" y="2648705"/>
            <a:ext cx="6588663" cy="400110"/>
          </a:xfrm>
          <a:prstGeom prst="rect">
            <a:avLst/>
          </a:prstGeom>
        </p:spPr>
        <p:txBody>
          <a:bodyPr wrap="none">
            <a:spAutoFit/>
          </a:bodyPr>
          <a:lstStyle/>
          <a:p>
            <a:r>
              <a:rPr lang="en-US" sz="2000" b="1" dirty="0">
                <a:solidFill>
                  <a:schemeClr val="tx2"/>
                </a:solidFill>
                <a:latin typeface="Times New Roman" panose="02020603050405020304" pitchFamily="18" charset="0"/>
                <a:cs typeface="Times New Roman" panose="02020603050405020304" pitchFamily="18" charset="0"/>
              </a:rPr>
              <a:t>The distance (d1) is computed with the following equation:</a:t>
            </a:r>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1143001" y="3059446"/>
            <a:ext cx="10038847" cy="3798554"/>
          </a:xfrm>
          <a:prstGeom prst="rect">
            <a:avLst/>
          </a:prstGeom>
          <a:noFill/>
          <a:ln>
            <a:noFill/>
          </a:ln>
        </p:spPr>
      </p:pic>
    </p:spTree>
    <p:extLst>
      <p:ext uri="{BB962C8B-B14F-4D97-AF65-F5344CB8AC3E}">
        <p14:creationId xmlns:p14="http://schemas.microsoft.com/office/powerpoint/2010/main" val="2435407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04800"/>
            <a:ext cx="8191666"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800" b="1" dirty="0">
                <a:latin typeface="Times New Roman" panose="02020603050405020304" pitchFamily="18" charset="0"/>
                <a:cs typeface="Times New Roman" panose="02020603050405020304" pitchFamily="18" charset="0"/>
              </a:rPr>
              <a:t>Distance while passing vehicle occupies left lane (d2)</a:t>
            </a:r>
          </a:p>
        </p:txBody>
      </p:sp>
      <p:sp>
        <p:nvSpPr>
          <p:cNvPr id="5" name="Rectangle 4"/>
          <p:cNvSpPr/>
          <p:nvPr/>
        </p:nvSpPr>
        <p:spPr>
          <a:xfrm>
            <a:off x="533400" y="1371600"/>
            <a:ext cx="11432938" cy="400110"/>
          </a:xfrm>
          <a:prstGeom prst="rect">
            <a:avLst/>
          </a:prstGeom>
        </p:spPr>
        <p:txBody>
          <a:bodyPr wrap="none">
            <a:spAutoFit/>
          </a:bodyPr>
          <a:lstStyle/>
          <a:p>
            <a:r>
              <a:rPr lang="en-US" sz="2000" b="1" dirty="0">
                <a:solidFill>
                  <a:schemeClr val="tx2"/>
                </a:solidFill>
                <a:latin typeface="Times New Roman" panose="02020603050405020304" pitchFamily="18" charset="0"/>
                <a:cs typeface="Times New Roman" panose="02020603050405020304" pitchFamily="18" charset="0"/>
              </a:rPr>
              <a:t>The distance d2 traveled in the left lane by the passing vehicle is computed with the following equation:</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09800"/>
            <a:ext cx="11049000" cy="3429000"/>
          </a:xfrm>
          <a:prstGeom prst="rect">
            <a:avLst/>
          </a:prstGeom>
          <a:noFill/>
          <a:ln>
            <a:noFill/>
          </a:ln>
        </p:spPr>
      </p:pic>
    </p:spTree>
    <p:extLst>
      <p:ext uri="{BB962C8B-B14F-4D97-AF65-F5344CB8AC3E}">
        <p14:creationId xmlns:p14="http://schemas.microsoft.com/office/powerpoint/2010/main" val="1631248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914400"/>
            <a:ext cx="11353800" cy="707886"/>
          </a:xfrm>
          <a:prstGeom prst="rect">
            <a:avLst/>
          </a:prstGeom>
        </p:spPr>
        <p:txBody>
          <a:bodyPr wrap="square">
            <a:spAutoFit/>
          </a:bodyPr>
          <a:lstStyle/>
          <a:p>
            <a:r>
              <a:rPr lang="en-US" sz="2000" b="1" dirty="0">
                <a:solidFill>
                  <a:schemeClr val="tx2"/>
                </a:solidFill>
                <a:latin typeface="Times New Roman" panose="02020603050405020304" pitchFamily="18" charset="0"/>
                <a:cs typeface="Times New Roman" panose="02020603050405020304" pitchFamily="18" charset="0"/>
              </a:rPr>
              <a:t>The clearance length between the opposing and passing vehicles at the end of the passing maneuvers varies from </a:t>
            </a:r>
            <a:r>
              <a:rPr lang="en-US" sz="2000" b="1" i="1" u="sng" dirty="0">
                <a:solidFill>
                  <a:schemeClr val="tx2"/>
                </a:solidFill>
                <a:latin typeface="Times New Roman" panose="02020603050405020304" pitchFamily="18" charset="0"/>
                <a:cs typeface="Times New Roman" panose="02020603050405020304" pitchFamily="18" charset="0"/>
              </a:rPr>
              <a:t>30 to 75 m</a:t>
            </a:r>
            <a:r>
              <a:rPr lang="en-US" sz="2000" b="1" dirty="0">
                <a:solidFill>
                  <a:schemeClr val="tx2"/>
                </a:solidFill>
                <a:latin typeface="Times New Roman" panose="02020603050405020304" pitchFamily="18" charset="0"/>
                <a:cs typeface="Times New Roman" panose="02020603050405020304" pitchFamily="18" charset="0"/>
              </a:rPr>
              <a:t>. </a:t>
            </a:r>
          </a:p>
        </p:txBody>
      </p:sp>
      <p:sp>
        <p:nvSpPr>
          <p:cNvPr id="5" name="Rectangle 4"/>
          <p:cNvSpPr/>
          <p:nvPr/>
        </p:nvSpPr>
        <p:spPr>
          <a:xfrm>
            <a:off x="367352" y="197893"/>
            <a:ext cx="3586238"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800" b="1" dirty="0">
                <a:latin typeface="Times New Roman" panose="02020603050405020304" pitchFamily="18" charset="0"/>
                <a:cs typeface="Times New Roman" panose="02020603050405020304" pitchFamily="18" charset="0"/>
              </a:rPr>
              <a:t>Clearance length (d3) </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45398"/>
            <a:ext cx="9525000" cy="3283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5029201"/>
            <a:ext cx="8763000" cy="1620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3410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9073" y="76200"/>
            <a:ext cx="7396577"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800" b="1" dirty="0">
                <a:latin typeface="Times New Roman" panose="02020603050405020304" pitchFamily="18" charset="0"/>
                <a:cs typeface="Times New Roman" panose="02020603050405020304" pitchFamily="18" charset="0"/>
              </a:rPr>
              <a:t>Distance traversed by an opposing vehicle (d4)</a:t>
            </a:r>
          </a:p>
        </p:txBody>
      </p:sp>
      <p:sp>
        <p:nvSpPr>
          <p:cNvPr id="5" name="Rectangle 4"/>
          <p:cNvSpPr/>
          <p:nvPr/>
        </p:nvSpPr>
        <p:spPr>
          <a:xfrm>
            <a:off x="249072" y="1066801"/>
            <a:ext cx="11497058" cy="830997"/>
          </a:xfrm>
          <a:prstGeom prst="rect">
            <a:avLst/>
          </a:prstGeom>
        </p:spPr>
        <p:txBody>
          <a:bodyPr wrap="none">
            <a:spAutoFit/>
          </a:bodyPr>
          <a:lstStyle/>
          <a:p>
            <a:r>
              <a:rPr lang="en-US" sz="2400" b="1" dirty="0">
                <a:solidFill>
                  <a:schemeClr val="tx2"/>
                </a:solidFill>
                <a:latin typeface="Times New Roman" panose="02020603050405020304" pitchFamily="18" charset="0"/>
                <a:cs typeface="Times New Roman" panose="02020603050405020304" pitchFamily="18" charset="0"/>
              </a:rPr>
              <a:t>(d4): Is the distance traversed by an opposing vehicle during two thirds of the time the</a:t>
            </a:r>
          </a:p>
          <a:p>
            <a:r>
              <a:rPr lang="en-US" sz="2400" b="1" dirty="0">
                <a:solidFill>
                  <a:schemeClr val="tx2"/>
                </a:solidFill>
                <a:latin typeface="Times New Roman" panose="02020603050405020304" pitchFamily="18" charset="0"/>
                <a:cs typeface="Times New Roman" panose="02020603050405020304" pitchFamily="18" charset="0"/>
              </a:rPr>
              <a:t>         passing vehicle occupies the left lane</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6165" y="2133601"/>
            <a:ext cx="6832635" cy="4377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4678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3040" y="228600"/>
            <a:ext cx="2309287"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800" b="1" dirty="0">
                <a:latin typeface="Times New Roman" panose="02020603050405020304" pitchFamily="18" charset="0"/>
                <a:cs typeface="Times New Roman" panose="02020603050405020304" pitchFamily="18" charset="0"/>
              </a:rPr>
              <a:t>Design Values</a:t>
            </a:r>
          </a:p>
        </p:txBody>
      </p:sp>
      <p:sp>
        <p:nvSpPr>
          <p:cNvPr id="6" name="Rectangle 5"/>
          <p:cNvSpPr/>
          <p:nvPr/>
        </p:nvSpPr>
        <p:spPr>
          <a:xfrm>
            <a:off x="685800" y="990600"/>
            <a:ext cx="10256526" cy="400110"/>
          </a:xfrm>
          <a:prstGeom prst="rect">
            <a:avLst/>
          </a:prstGeom>
        </p:spPr>
        <p:txBody>
          <a:bodyPr wrap="square">
            <a:spAutoFit/>
          </a:bodyPr>
          <a:lstStyle/>
          <a:p>
            <a:r>
              <a:rPr lang="en-US" sz="2000" b="1" dirty="0">
                <a:solidFill>
                  <a:schemeClr val="tx2"/>
                </a:solidFill>
                <a:latin typeface="Times New Roman" panose="02020603050405020304" pitchFamily="18" charset="0"/>
                <a:cs typeface="Times New Roman" panose="02020603050405020304" pitchFamily="18" charset="0"/>
              </a:rPr>
              <a:t>The minimum passing sight distance is determined by the sum of the elements d1 through d4 </a:t>
            </a:r>
          </a:p>
        </p:txBody>
      </p:sp>
      <p:sp>
        <p:nvSpPr>
          <p:cNvPr id="7" name="Rectangle 6"/>
          <p:cNvSpPr/>
          <p:nvPr/>
        </p:nvSpPr>
        <p:spPr>
          <a:xfrm>
            <a:off x="685800" y="1524000"/>
            <a:ext cx="10287000" cy="707886"/>
          </a:xfrm>
          <a:prstGeom prst="rect">
            <a:avLst/>
          </a:prstGeom>
        </p:spPr>
        <p:txBody>
          <a:bodyPr wrap="square">
            <a:spAutoFit/>
          </a:bodyPr>
          <a:lstStyle/>
          <a:p>
            <a:r>
              <a:rPr lang="en-US" sz="2000" b="1" dirty="0">
                <a:solidFill>
                  <a:schemeClr val="tx2"/>
                </a:solidFill>
                <a:latin typeface="Times New Roman" panose="02020603050405020304" pitchFamily="18" charset="0"/>
                <a:cs typeface="Times New Roman" panose="02020603050405020304" pitchFamily="18" charset="0"/>
              </a:rPr>
              <a:t>It is calculated for a vehicle to passing another one that travels 15 km/h [10 mph] slower, while the opposing vehicle is traveling at the same speed as the passing vehicle</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0064" y="2231886"/>
            <a:ext cx="5972414" cy="4626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31886"/>
            <a:ext cx="5600700" cy="4626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80982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15381" y="5638801"/>
            <a:ext cx="4674036" cy="461665"/>
          </a:xfrm>
          <a:prstGeom prst="rect">
            <a:avLst/>
          </a:prstGeom>
        </p:spPr>
        <p:txBody>
          <a:bodyPr wrap="none">
            <a:spAutoFit/>
          </a:bodyPr>
          <a:lstStyle/>
          <a:p>
            <a:r>
              <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Total passing sight distance = 448m </a:t>
            </a:r>
          </a:p>
        </p:txBody>
      </p:sp>
      <p:sp>
        <p:nvSpPr>
          <p:cNvPr id="5" name="Rectangle 4"/>
          <p:cNvSpPr/>
          <p:nvPr/>
        </p:nvSpPr>
        <p:spPr>
          <a:xfrm>
            <a:off x="381000" y="228601"/>
            <a:ext cx="6898042" cy="461665"/>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r>
              <a:rPr lang="en-US" sz="2400" b="1" dirty="0">
                <a:latin typeface="Times New Roman" panose="02020603050405020304" pitchFamily="18" charset="0"/>
                <a:cs typeface="Times New Roman" panose="02020603050405020304" pitchFamily="18" charset="0"/>
              </a:rPr>
              <a:t>Example: find the minimum passing sight distance </a:t>
            </a:r>
          </a:p>
        </p:txBody>
      </p:sp>
      <p:sp>
        <p:nvSpPr>
          <p:cNvPr id="6" name="Rectangle 5"/>
          <p:cNvSpPr/>
          <p:nvPr/>
        </p:nvSpPr>
        <p:spPr>
          <a:xfrm>
            <a:off x="676700" y="1120676"/>
            <a:ext cx="237130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dirty="0">
                <a:latin typeface="Times New Roman" panose="02020603050405020304" pitchFamily="18" charset="0"/>
                <a:cs typeface="Times New Roman" panose="02020603050405020304" pitchFamily="18" charset="0"/>
              </a:rPr>
              <a:t>Assumptions:</a:t>
            </a:r>
          </a:p>
          <a:p>
            <a:r>
              <a:rPr lang="en-US" sz="2400" dirty="0">
                <a:latin typeface="Times New Roman" panose="02020603050405020304" pitchFamily="18" charset="0"/>
                <a:cs typeface="Times New Roman" panose="02020603050405020304" pitchFamily="18" charset="0"/>
              </a:rPr>
              <a:t>v= 70 km/</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m=16 km/</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a=2.3 km/</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/sec, </a:t>
            </a:r>
          </a:p>
          <a:p>
            <a:r>
              <a:rPr lang="en-US" sz="2400" dirty="0">
                <a:latin typeface="Times New Roman" panose="02020603050405020304" pitchFamily="18" charset="0"/>
                <a:cs typeface="Times New Roman" panose="02020603050405020304" pitchFamily="18" charset="0"/>
              </a:rPr>
              <a:t>t1 =4sec, </a:t>
            </a:r>
          </a:p>
          <a:p>
            <a:r>
              <a:rPr lang="en-US" sz="2400" dirty="0">
                <a:latin typeface="Times New Roman" panose="02020603050405020304" pitchFamily="18" charset="0"/>
                <a:cs typeface="Times New Roman" panose="02020603050405020304" pitchFamily="18" charset="0"/>
              </a:rPr>
              <a:t>t2 =10 sec </a:t>
            </a:r>
          </a:p>
        </p:txBody>
      </p:sp>
      <mc:AlternateContent xmlns:mc="http://schemas.openxmlformats.org/markup-compatibility/2006" xmlns:a14="http://schemas.microsoft.com/office/drawing/2010/main">
        <mc:Choice Requires="a14">
          <p:sp>
            <p:nvSpPr>
              <p:cNvPr id="7" name="Rectangle 6"/>
              <p:cNvSpPr/>
              <p:nvPr/>
            </p:nvSpPr>
            <p:spPr>
              <a:xfrm>
                <a:off x="4915382" y="1026657"/>
                <a:ext cx="4520789" cy="13213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ctrlPr>
                        </m:sSubPr>
                        <m:e>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𝑑</m:t>
                          </m:r>
                        </m:e>
                        <m:sub>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1</m:t>
                          </m:r>
                        </m:sub>
                      </m:sSub>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0</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cs typeface="Times New Roman" panose="02020603050405020304" pitchFamily="18" charset="0"/>
                        </a:rPr>
                        <m:t>278</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𝑡</m:t>
                          </m:r>
                        </m:e>
                        <m:sub>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1</m:t>
                          </m:r>
                        </m:sub>
                      </m:sSub>
                      <m:d>
                        <m:dPr>
                          <m:ctrlP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𝑣</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𝑚</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𝑎</m:t>
                              </m:r>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𝑡</m:t>
                                  </m:r>
                                </m:e>
                                <m:sub>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1</m:t>
                                  </m:r>
                                </m:sub>
                              </m:sSub>
                            </m:num>
                            <m:den>
                              <m:r>
                                <a:rPr lang="en-US" sz="2400"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panose="02040503050406030204" pitchFamily="18" charset="0"/>
                                  <a:ea typeface="Cambria Math" panose="02040503050406030204" pitchFamily="18" charset="0"/>
                                  <a:cs typeface="Times New Roman" panose="02020603050405020304" pitchFamily="18" charset="0"/>
                                </a:rPr>
                                <m:t>2</m:t>
                              </m:r>
                            </m:den>
                          </m:f>
                        </m:e>
                      </m:d>
                    </m:oMath>
                  </m:oMathPara>
                </a14:m>
                <a:endPar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mbria Math" panose="02040503050406030204" pitchFamily="18" charset="0"/>
                  <a:cs typeface="Times New Roman" panose="02020603050405020304" pitchFamily="18" charset="0"/>
                </a:endParaRPr>
              </a:p>
              <a:p>
                <a:endParaRPr lang="en-US" sz="1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mbria Math" panose="02040503050406030204" pitchFamily="18" charset="0"/>
                  <a:cs typeface="Times New Roman" panose="02020603050405020304" pitchFamily="18" charset="0"/>
                </a:endParaRPr>
              </a:p>
              <a:p>
                <a:r>
                  <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=0.278x 4( 70- 16 +2.3x4/2)= 66m</a:t>
                </a:r>
              </a:p>
            </p:txBody>
          </p:sp>
        </mc:Choice>
        <mc:Fallback xmlns="">
          <p:sp>
            <p:nvSpPr>
              <p:cNvPr id="7" name="Rectangle 6"/>
              <p:cNvSpPr>
                <a:spLocks noRot="1" noChangeAspect="1" noMove="1" noResize="1" noEditPoints="1" noAdjustHandles="1" noChangeArrowheads="1" noChangeShapeType="1" noTextEdit="1"/>
              </p:cNvSpPr>
              <p:nvPr/>
            </p:nvSpPr>
            <p:spPr>
              <a:xfrm>
                <a:off x="4915382" y="1026657"/>
                <a:ext cx="4520789" cy="1321324"/>
              </a:xfrm>
              <a:prstGeom prst="rect">
                <a:avLst/>
              </a:prstGeom>
              <a:blipFill rotWithShape="0">
                <a:blip r:embed="rId2"/>
                <a:stretch>
                  <a:fillRect/>
                </a:stretch>
              </a:blipFill>
            </p:spPr>
            <p:txBody>
              <a:bodyPr/>
              <a:lstStyle/>
              <a:p>
                <a:r>
                  <a:rPr lang="en-US">
                    <a:noFill/>
                  </a:rPr>
                  <a:t> </a:t>
                </a:r>
              </a:p>
            </p:txBody>
          </p:sp>
        </mc:Fallback>
      </mc:AlternateContent>
      <p:sp>
        <p:nvSpPr>
          <p:cNvPr id="8" name="Rectangle 7"/>
          <p:cNvSpPr/>
          <p:nvPr/>
        </p:nvSpPr>
        <p:spPr>
          <a:xfrm>
            <a:off x="4934450" y="2807484"/>
            <a:ext cx="4567276" cy="461665"/>
          </a:xfrm>
          <a:prstGeom prst="rect">
            <a:avLst/>
          </a:prstGeom>
        </p:spPr>
        <p:txBody>
          <a:bodyPr wrap="none">
            <a:spAutoFit/>
          </a:bodyPr>
          <a:lstStyle/>
          <a:p>
            <a:r>
              <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d2=0.28 v t2= 0.28x70x10 = 196m </a:t>
            </a:r>
          </a:p>
        </p:txBody>
      </p:sp>
      <p:sp>
        <p:nvSpPr>
          <p:cNvPr id="9" name="Rectangle 8"/>
          <p:cNvSpPr/>
          <p:nvPr/>
        </p:nvSpPr>
        <p:spPr>
          <a:xfrm>
            <a:off x="4915382" y="3615775"/>
            <a:ext cx="4996881" cy="461665"/>
          </a:xfrm>
          <a:prstGeom prst="rect">
            <a:avLst/>
          </a:prstGeom>
        </p:spPr>
        <p:txBody>
          <a:bodyPr wrap="none">
            <a:spAutoFit/>
          </a:bodyPr>
          <a:lstStyle/>
          <a:p>
            <a:r>
              <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d3 = assumed to be 55m for this speed </a:t>
            </a:r>
          </a:p>
        </p:txBody>
      </p:sp>
      <p:sp>
        <p:nvSpPr>
          <p:cNvPr id="10" name="Rectangle 9"/>
          <p:cNvSpPr/>
          <p:nvPr/>
        </p:nvSpPr>
        <p:spPr>
          <a:xfrm>
            <a:off x="4924906" y="4599677"/>
            <a:ext cx="3728906" cy="461665"/>
          </a:xfrm>
          <a:prstGeom prst="rect">
            <a:avLst/>
          </a:prstGeom>
        </p:spPr>
        <p:txBody>
          <a:bodyPr wrap="none">
            <a:spAutoFit/>
          </a:bodyPr>
          <a:lstStyle/>
          <a:p>
            <a:r>
              <a:rPr lang="en-US" sz="24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d4=2/3 d2= 2x196/3= 131m </a:t>
            </a:r>
          </a:p>
        </p:txBody>
      </p:sp>
    </p:spTree>
    <p:extLst>
      <p:ext uri="{BB962C8B-B14F-4D97-AF65-F5344CB8AC3E}">
        <p14:creationId xmlns:p14="http://schemas.microsoft.com/office/powerpoint/2010/main" val="3448346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274638"/>
            <a:ext cx="10698480" cy="639762"/>
          </a:xfr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SIGHT DISTANCE</a:t>
            </a:r>
          </a:p>
        </p:txBody>
      </p:sp>
      <p:sp>
        <p:nvSpPr>
          <p:cNvPr id="4" name="Rectangle 3"/>
          <p:cNvSpPr/>
          <p:nvPr/>
        </p:nvSpPr>
        <p:spPr>
          <a:xfrm>
            <a:off x="866633" y="2133601"/>
            <a:ext cx="10058400" cy="1015663"/>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000" b="1" spc="50" dirty="0">
                <a:ln w="11430"/>
                <a:solidFill>
                  <a:schemeClr val="accent1"/>
                </a:solidFill>
                <a:effectLst>
                  <a:outerShdw blurRad="76200" dist="50800" dir="5400000" algn="tl" rotWithShape="0">
                    <a:srgbClr val="000000">
                      <a:alpha val="65000"/>
                    </a:srgbClr>
                  </a:outerShdw>
                </a:effectLst>
              </a:rPr>
              <a:t>For safety on highways, the designer should provide sight distance of sufficient length that drivers can control the operation of their vehicles to avoid striking an unexpected object in the traveled way.</a:t>
            </a:r>
          </a:p>
        </p:txBody>
      </p:sp>
      <p:sp>
        <p:nvSpPr>
          <p:cNvPr id="5" name="Rectangle 4"/>
          <p:cNvSpPr/>
          <p:nvPr/>
        </p:nvSpPr>
        <p:spPr>
          <a:xfrm>
            <a:off x="859809" y="3657600"/>
            <a:ext cx="10058400" cy="70788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000" b="1" spc="50" dirty="0">
                <a:ln w="11430"/>
                <a:solidFill>
                  <a:schemeClr val="accent1"/>
                </a:solidFill>
                <a:effectLst>
                  <a:outerShdw blurRad="76200" dist="50800" dir="5400000" algn="tl" rotWithShape="0">
                    <a:srgbClr val="000000">
                      <a:alpha val="65000"/>
                    </a:srgbClr>
                  </a:outerShdw>
                </a:effectLst>
              </a:rPr>
              <a:t>Two-lane highways should also have sufficient sight distance to enable drivers to occupy the opposing traffic lane for passing other vehicles without risk of a crash</a:t>
            </a:r>
          </a:p>
        </p:txBody>
      </p:sp>
      <p:sp>
        <p:nvSpPr>
          <p:cNvPr id="6" name="Rectangle 5"/>
          <p:cNvSpPr/>
          <p:nvPr/>
        </p:nvSpPr>
        <p:spPr>
          <a:xfrm>
            <a:off x="1828800" y="5186065"/>
            <a:ext cx="3332964"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b="1" dirty="0">
                <a:latin typeface="Times New Roman" panose="02020603050405020304" pitchFamily="18" charset="0"/>
                <a:cs typeface="Times New Roman" panose="02020603050405020304" pitchFamily="18" charset="0"/>
              </a:rPr>
              <a:t>Stopping Sight Distance</a:t>
            </a:r>
          </a:p>
        </p:txBody>
      </p:sp>
      <p:sp>
        <p:nvSpPr>
          <p:cNvPr id="7" name="Rectangle 6"/>
          <p:cNvSpPr/>
          <p:nvPr/>
        </p:nvSpPr>
        <p:spPr>
          <a:xfrm>
            <a:off x="7150291" y="5186066"/>
            <a:ext cx="3143809"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b="1" dirty="0">
                <a:latin typeface="Times New Roman" panose="02020603050405020304" pitchFamily="18" charset="0"/>
                <a:cs typeface="Times New Roman" panose="02020603050405020304" pitchFamily="18" charset="0"/>
              </a:rPr>
              <a:t>Passing Sight Distance</a:t>
            </a:r>
          </a:p>
        </p:txBody>
      </p:sp>
      <p:sp>
        <p:nvSpPr>
          <p:cNvPr id="8" name="Rectangle 7"/>
          <p:cNvSpPr/>
          <p:nvPr/>
        </p:nvSpPr>
        <p:spPr>
          <a:xfrm>
            <a:off x="1066800" y="1283732"/>
            <a:ext cx="9851409" cy="40011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000" b="1" spc="50" dirty="0">
                <a:ln w="11430"/>
                <a:solidFill>
                  <a:schemeClr val="accent1"/>
                </a:solidFill>
                <a:effectLst>
                  <a:outerShdw blurRad="76200" dist="50800" dir="5400000" algn="tl" rotWithShape="0">
                    <a:srgbClr val="000000">
                      <a:alpha val="65000"/>
                    </a:srgbClr>
                  </a:outerShdw>
                </a:effectLst>
              </a:rPr>
              <a:t>Sight distance is the length of the roadway ahead that is visible to the driver</a:t>
            </a:r>
          </a:p>
        </p:txBody>
      </p:sp>
    </p:spTree>
    <p:extLst>
      <p:ext uri="{BB962C8B-B14F-4D97-AF65-F5344CB8AC3E}">
        <p14:creationId xmlns:p14="http://schemas.microsoft.com/office/powerpoint/2010/main" val="3578106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274638"/>
            <a:ext cx="10698480" cy="563562"/>
          </a:xfr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Stopping Sight Distance</a:t>
            </a:r>
          </a:p>
        </p:txBody>
      </p:sp>
      <p:sp>
        <p:nvSpPr>
          <p:cNvPr id="4" name="Rectangle 3"/>
          <p:cNvSpPr/>
          <p:nvPr/>
        </p:nvSpPr>
        <p:spPr>
          <a:xfrm>
            <a:off x="685800" y="1143001"/>
            <a:ext cx="11049000"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gradFill>
                  <a:gsLst>
                    <a:gs pos="25000">
                      <a:schemeClr val="accent2">
                        <a:satMod val="155000"/>
                      </a:schemeClr>
                    </a:gs>
                    <a:gs pos="100000">
                      <a:schemeClr val="accent2">
                        <a:shade val="45000"/>
                        <a:satMod val="165000"/>
                      </a:schemeClr>
                    </a:gs>
                  </a:gsLst>
                  <a:lin ang="5400000"/>
                </a:gradFill>
              </a:rPr>
              <a:t>The available sight distance on a roadway should be sufficiently long to enable a vehicle traveling at or near the </a:t>
            </a:r>
            <a:r>
              <a:rPr lang="en-US" sz="2400" b="1" i="1" u="sng" spc="50" dirty="0">
                <a:ln w="11430"/>
                <a:gradFill>
                  <a:gsLst>
                    <a:gs pos="25000">
                      <a:schemeClr val="accent2">
                        <a:satMod val="155000"/>
                      </a:schemeClr>
                    </a:gs>
                    <a:gs pos="100000">
                      <a:schemeClr val="accent2">
                        <a:shade val="45000"/>
                        <a:satMod val="165000"/>
                      </a:schemeClr>
                    </a:gs>
                  </a:gsLst>
                  <a:lin ang="5400000"/>
                </a:gradFill>
              </a:rPr>
              <a:t>design speed </a:t>
            </a:r>
            <a:r>
              <a:rPr lang="en-US" sz="2400" b="1" spc="50" dirty="0">
                <a:ln w="11430"/>
                <a:gradFill>
                  <a:gsLst>
                    <a:gs pos="25000">
                      <a:schemeClr val="accent2">
                        <a:satMod val="155000"/>
                      </a:schemeClr>
                    </a:gs>
                    <a:gs pos="100000">
                      <a:schemeClr val="accent2">
                        <a:shade val="45000"/>
                        <a:satMod val="165000"/>
                      </a:schemeClr>
                    </a:gs>
                  </a:gsLst>
                  <a:lin ang="5400000"/>
                </a:gradFill>
              </a:rPr>
              <a:t>to stop before reaching a stationary object in its path</a:t>
            </a:r>
          </a:p>
        </p:txBody>
      </p:sp>
      <p:sp>
        <p:nvSpPr>
          <p:cNvPr id="5" name="Rectangle 4"/>
          <p:cNvSpPr/>
          <p:nvPr/>
        </p:nvSpPr>
        <p:spPr>
          <a:xfrm>
            <a:off x="685800" y="2653984"/>
            <a:ext cx="7083414" cy="461665"/>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gradFill>
                  <a:gsLst>
                    <a:gs pos="25000">
                      <a:schemeClr val="accent2">
                        <a:satMod val="155000"/>
                      </a:schemeClr>
                    </a:gs>
                    <a:gs pos="100000">
                      <a:schemeClr val="accent2">
                        <a:shade val="45000"/>
                        <a:satMod val="165000"/>
                      </a:schemeClr>
                    </a:gs>
                  </a:gsLst>
                  <a:lin ang="5400000"/>
                </a:gradFill>
              </a:rPr>
              <a:t>Stopping sight distance is the sum of two distances:</a:t>
            </a:r>
          </a:p>
        </p:txBody>
      </p:sp>
      <p:sp>
        <p:nvSpPr>
          <p:cNvPr id="6" name="Rectangle 5"/>
          <p:cNvSpPr/>
          <p:nvPr/>
        </p:nvSpPr>
        <p:spPr>
          <a:xfrm>
            <a:off x="4343400" y="3505201"/>
            <a:ext cx="7239000"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solidFill>
                  <a:schemeClr val="accent1"/>
                </a:solidFill>
              </a:rPr>
              <a:t>the distance traversed by the vehicle from the instant the driver sights an object to the instant the brakes are applied</a:t>
            </a:r>
          </a:p>
        </p:txBody>
      </p:sp>
      <p:sp>
        <p:nvSpPr>
          <p:cNvPr id="7" name="Rectangle 6"/>
          <p:cNvSpPr/>
          <p:nvPr/>
        </p:nvSpPr>
        <p:spPr>
          <a:xfrm>
            <a:off x="4282268" y="5035520"/>
            <a:ext cx="6973893"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solidFill>
                  <a:schemeClr val="accent1"/>
                </a:solidFill>
              </a:rPr>
              <a:t>the distance needed to stop the vehicle from the instant brake  application begins</a:t>
            </a:r>
          </a:p>
        </p:txBody>
      </p:sp>
      <p:sp>
        <p:nvSpPr>
          <p:cNvPr id="8" name="Rectangle 7"/>
          <p:cNvSpPr/>
          <p:nvPr/>
        </p:nvSpPr>
        <p:spPr>
          <a:xfrm>
            <a:off x="341307" y="3812976"/>
            <a:ext cx="3886200" cy="584775"/>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pP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mj-ea"/>
                <a:cs typeface="Times New Roman" pitchFamily="18" charset="0"/>
              </a:rPr>
              <a:t>(1) brake reaction distance</a:t>
            </a:r>
          </a:p>
        </p:txBody>
      </p:sp>
      <p:sp>
        <p:nvSpPr>
          <p:cNvPr id="9" name="Rectangle 8"/>
          <p:cNvSpPr/>
          <p:nvPr/>
        </p:nvSpPr>
        <p:spPr>
          <a:xfrm>
            <a:off x="341308" y="5220185"/>
            <a:ext cx="3051977" cy="461665"/>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pP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mj-ea"/>
                <a:cs typeface="Times New Roman" pitchFamily="18" charset="0"/>
              </a:rPr>
              <a:t>(2) braking distance</a:t>
            </a:r>
          </a:p>
        </p:txBody>
      </p:sp>
    </p:spTree>
    <p:extLst>
      <p:ext uri="{BB962C8B-B14F-4D97-AF65-F5344CB8AC3E}">
        <p14:creationId xmlns:p14="http://schemas.microsoft.com/office/powerpoint/2010/main" val="3915786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7423" y="304801"/>
            <a:ext cx="3886200" cy="584775"/>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pP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mj-ea"/>
                <a:cs typeface="Times New Roman" pitchFamily="18" charset="0"/>
              </a:rPr>
              <a:t> Brake Reaction Time</a:t>
            </a:r>
          </a:p>
        </p:txBody>
      </p:sp>
      <p:sp>
        <p:nvSpPr>
          <p:cNvPr id="5" name="Rectangle 4"/>
          <p:cNvSpPr/>
          <p:nvPr/>
        </p:nvSpPr>
        <p:spPr>
          <a:xfrm>
            <a:off x="762000" y="1219201"/>
            <a:ext cx="10210800"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solidFill>
                  <a:schemeClr val="accent1"/>
                </a:solidFill>
              </a:rPr>
              <a:t>The interval from the instant that the driver recognizes an obstacle on the roadway ahead to the instant that he actually applies the brakes</a:t>
            </a:r>
          </a:p>
        </p:txBody>
      </p:sp>
      <p:sp>
        <p:nvSpPr>
          <p:cNvPr id="6" name="Rectangle 5"/>
          <p:cNvSpPr/>
          <p:nvPr/>
        </p:nvSpPr>
        <p:spPr>
          <a:xfrm>
            <a:off x="754039" y="2286001"/>
            <a:ext cx="10210800"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solidFill>
                  <a:schemeClr val="accent1"/>
                </a:solidFill>
              </a:rPr>
              <a:t>The recommended design criterion of </a:t>
            </a:r>
            <a:r>
              <a:rPr lang="en-US" sz="2400" b="1" i="1" u="sng" spc="50" dirty="0">
                <a:ln w="11430"/>
                <a:solidFill>
                  <a:schemeClr val="accent1"/>
                </a:solidFill>
              </a:rPr>
              <a:t>2.5 s</a:t>
            </a:r>
            <a:r>
              <a:rPr lang="en-US" sz="2400" b="1" spc="50" dirty="0">
                <a:ln w="11430"/>
                <a:solidFill>
                  <a:schemeClr val="accent1"/>
                </a:solidFill>
              </a:rPr>
              <a:t> for brake reaction time exceeds the 90th percentile of reaction time for all drivers</a:t>
            </a:r>
          </a:p>
        </p:txBody>
      </p:sp>
      <p:sp>
        <p:nvSpPr>
          <p:cNvPr id="7" name="Rectangle 6"/>
          <p:cNvSpPr/>
          <p:nvPr/>
        </p:nvSpPr>
        <p:spPr>
          <a:xfrm>
            <a:off x="990600" y="4724400"/>
            <a:ext cx="5943600" cy="707886"/>
          </a:xfrm>
          <a:prstGeom prst="rect">
            <a:avLst/>
          </a:prstGeom>
        </p:spPr>
        <p:txBody>
          <a:bodyPr>
            <a:spAutoFit/>
          </a:bodyPr>
          <a:lstStyle/>
          <a:p>
            <a:r>
              <a:rPr lang="en-US" sz="2000" b="1" i="1" dirty="0">
                <a:solidFill>
                  <a:schemeClr val="tx2"/>
                </a:solidFill>
              </a:rPr>
              <a:t>t</a:t>
            </a:r>
            <a:r>
              <a:rPr lang="en-US" sz="2000" b="1" dirty="0">
                <a:solidFill>
                  <a:schemeClr val="tx2"/>
                </a:solidFill>
              </a:rPr>
              <a:t> = brake reaction time, 2.5 s</a:t>
            </a:r>
          </a:p>
          <a:p>
            <a:r>
              <a:rPr lang="en-US" sz="2000" b="1" i="1" dirty="0">
                <a:solidFill>
                  <a:schemeClr val="tx2"/>
                </a:solidFill>
              </a:rPr>
              <a:t>V</a:t>
            </a:r>
            <a:r>
              <a:rPr lang="en-US" sz="2000" b="1" dirty="0">
                <a:solidFill>
                  <a:schemeClr val="tx2"/>
                </a:solidFill>
              </a:rPr>
              <a:t> = design speed, km/h</a:t>
            </a:r>
          </a:p>
        </p:txBody>
      </p:sp>
      <p:sp>
        <p:nvSpPr>
          <p:cNvPr id="8" name="Rectangle 7"/>
          <p:cNvSpPr/>
          <p:nvPr/>
        </p:nvSpPr>
        <p:spPr>
          <a:xfrm>
            <a:off x="2438400" y="3581401"/>
            <a:ext cx="7543800" cy="584775"/>
          </a:xfrm>
          <a:prstGeom prst="rect">
            <a:avLst/>
          </a:prstGeom>
        </p:spPr>
        <p:txBody>
          <a:bodyPr wrap="square">
            <a:spAutoFit/>
          </a:bodyPr>
          <a:lstStyle/>
          <a:p>
            <a:r>
              <a:rPr lang="en-US" sz="3200" b="1" i="1" dirty="0">
                <a:solidFill>
                  <a:schemeClr val="accent2"/>
                </a:solidFill>
                <a:latin typeface="Times New Roman" panose="02020603050405020304" pitchFamily="18" charset="0"/>
                <a:cs typeface="Times New Roman" panose="02020603050405020304" pitchFamily="18" charset="0"/>
              </a:rPr>
              <a:t>Break Reaction Distance = 0.278V t </a:t>
            </a:r>
          </a:p>
        </p:txBody>
      </p:sp>
    </p:spTree>
    <p:extLst>
      <p:ext uri="{BB962C8B-B14F-4D97-AF65-F5344CB8AC3E}">
        <p14:creationId xmlns:p14="http://schemas.microsoft.com/office/powerpoint/2010/main" val="3933588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381000"/>
            <a:ext cx="3520440" cy="609600"/>
          </a:xfr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Braking Distance</a:t>
            </a:r>
          </a:p>
        </p:txBody>
      </p:sp>
      <p:sp>
        <p:nvSpPr>
          <p:cNvPr id="4" name="Rectangle 3"/>
          <p:cNvSpPr/>
          <p:nvPr/>
        </p:nvSpPr>
        <p:spPr>
          <a:xfrm>
            <a:off x="1143000" y="1143001"/>
            <a:ext cx="9525000"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a:ln w="11430"/>
                <a:solidFill>
                  <a:schemeClr val="accent1"/>
                </a:solidFill>
              </a:rPr>
              <a:t>The braking distance of a vehicle on a level roadway traveling at the design speed may be determined from the equation: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6574" y="2514600"/>
            <a:ext cx="3333751"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267200"/>
            <a:ext cx="3245069"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7" name="Rectangle 6"/>
              <p:cNvSpPr/>
              <p:nvPr/>
            </p:nvSpPr>
            <p:spPr>
              <a:xfrm>
                <a:off x="1072799" y="5715000"/>
                <a:ext cx="7461601" cy="532966"/>
              </a:xfrm>
              <a:prstGeom prst="rect">
                <a:avLst/>
              </a:prstGeom>
            </p:spPr>
            <p:txBody>
              <a:bodyPr wrap="square">
                <a:spAutoFit/>
              </a:bodyPr>
              <a:lstStyle/>
              <a:p>
                <a:r>
                  <a:rPr lang="en-US" sz="2800" b="1" i="1" dirty="0">
                    <a:solidFill>
                      <a:schemeClr val="tx2"/>
                    </a:solidFill>
                  </a:rPr>
                  <a:t>The recommended deceleration rate is  </a:t>
                </a:r>
                <a:r>
                  <a:rPr lang="en-US" sz="2800" b="1" i="1" dirty="0">
                    <a:solidFill>
                      <a:srgbClr val="C00000"/>
                    </a:solidFill>
                  </a:rPr>
                  <a:t>3.4</a:t>
                </a:r>
                <a14:m>
                  <m:oMath xmlns:m="http://schemas.openxmlformats.org/officeDocument/2006/math">
                    <m:r>
                      <a:rPr lang="en-US" sz="2800" b="1" i="1">
                        <a:solidFill>
                          <a:srgbClr val="C00000"/>
                        </a:solidFill>
                        <a:latin typeface="Cambria Math"/>
                      </a:rPr>
                      <m:t>𝒎</m:t>
                    </m:r>
                    <m:sSup>
                      <m:sSupPr>
                        <m:ctrlPr>
                          <a:rPr lang="en-US" sz="2800" b="1" i="1">
                            <a:solidFill>
                              <a:srgbClr val="C00000"/>
                            </a:solidFill>
                            <a:latin typeface="Cambria Math" panose="02040503050406030204" pitchFamily="18" charset="0"/>
                          </a:rPr>
                        </m:ctrlPr>
                      </m:sSupPr>
                      <m:e>
                        <m:r>
                          <a:rPr lang="en-US" sz="2800" b="1" i="1">
                            <a:solidFill>
                              <a:srgbClr val="C00000"/>
                            </a:solidFill>
                            <a:latin typeface="Cambria Math"/>
                          </a:rPr>
                          <m:t>/</m:t>
                        </m:r>
                        <m:r>
                          <a:rPr lang="en-US" sz="2800" b="1" i="1">
                            <a:solidFill>
                              <a:srgbClr val="C00000"/>
                            </a:solidFill>
                            <a:latin typeface="Cambria Math"/>
                          </a:rPr>
                          <m:t>𝒔</m:t>
                        </m:r>
                      </m:e>
                      <m:sup>
                        <m:r>
                          <a:rPr lang="en-US" sz="2800" b="1" i="1">
                            <a:solidFill>
                              <a:srgbClr val="C00000"/>
                            </a:solidFill>
                            <a:latin typeface="Cambria Math"/>
                          </a:rPr>
                          <m:t>𝟐</m:t>
                        </m:r>
                      </m:sup>
                    </m:sSup>
                  </m:oMath>
                </a14:m>
                <a:endParaRPr lang="en-US" sz="2800" b="1" dirty="0">
                  <a:solidFill>
                    <a:srgbClr val="C00000"/>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1072799" y="5715000"/>
                <a:ext cx="7461601" cy="532966"/>
              </a:xfrm>
              <a:prstGeom prst="rect">
                <a:avLst/>
              </a:prstGeom>
              <a:blipFill rotWithShape="0">
                <a:blip r:embed="rId4"/>
                <a:stretch>
                  <a:fillRect l="-1716" t="-9195" b="-32184"/>
                </a:stretch>
              </a:blipFill>
            </p:spPr>
            <p:txBody>
              <a:bodyPr/>
              <a:lstStyle/>
              <a:p>
                <a:r>
                  <a:rPr lang="en-US">
                    <a:noFill/>
                  </a:rPr>
                  <a:t> </a:t>
                </a:r>
              </a:p>
            </p:txBody>
          </p:sp>
        </mc:Fallback>
      </mc:AlternateContent>
    </p:spTree>
    <p:extLst>
      <p:ext uri="{BB962C8B-B14F-4D97-AF65-F5344CB8AC3E}">
        <p14:creationId xmlns:p14="http://schemas.microsoft.com/office/powerpoint/2010/main" val="4101111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ontent Placeholder 2"/>
              <p:cNvSpPr txBox="1">
                <a:spLocks/>
              </p:cNvSpPr>
              <p:nvPr/>
            </p:nvSpPr>
            <p:spPr>
              <a:xfrm>
                <a:off x="7162800" y="271166"/>
                <a:ext cx="3657600" cy="13290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en-US" sz="3600" i="1">
                          <a:latin typeface="Cambria Math"/>
                        </a:rPr>
                        <m:t>𝑎</m:t>
                      </m:r>
                      <m:r>
                        <a:rPr lang="en-US" sz="3600" i="1">
                          <a:latin typeface="Cambria Math"/>
                        </a:rPr>
                        <m:t>=</m:t>
                      </m:r>
                      <m:f>
                        <m:fPr>
                          <m:ctrlPr>
                            <a:rPr lang="en-US" sz="3600" i="1">
                              <a:latin typeface="Cambria Math" panose="02040503050406030204" pitchFamily="18" charset="0"/>
                            </a:rPr>
                          </m:ctrlPr>
                        </m:fPr>
                        <m:num>
                          <m:sSub>
                            <m:sSubPr>
                              <m:ctrlPr>
                                <a:rPr lang="en-US" sz="3600" i="1">
                                  <a:latin typeface="Cambria Math" panose="02040503050406030204" pitchFamily="18" charset="0"/>
                                </a:rPr>
                              </m:ctrlPr>
                            </m:sSubPr>
                            <m:e>
                              <m:r>
                                <a:rPr lang="en-US" sz="3600" i="1">
                                  <a:latin typeface="Cambria Math"/>
                                </a:rPr>
                                <m:t>𝑣</m:t>
                              </m:r>
                            </m:e>
                            <m:sub>
                              <m:r>
                                <a:rPr lang="en-US" sz="3600" i="1">
                                  <a:latin typeface="Cambria Math"/>
                                </a:rPr>
                                <m:t>2</m:t>
                              </m:r>
                            </m:sub>
                          </m:sSub>
                          <m:r>
                            <a:rPr lang="en-US" sz="3600" i="1">
                              <a:latin typeface="Cambria Math"/>
                            </a:rPr>
                            <m:t>−</m:t>
                          </m:r>
                          <m:sSub>
                            <m:sSubPr>
                              <m:ctrlPr>
                                <a:rPr lang="en-US" sz="3600" i="1">
                                  <a:latin typeface="Cambria Math" panose="02040503050406030204" pitchFamily="18" charset="0"/>
                                </a:rPr>
                              </m:ctrlPr>
                            </m:sSubPr>
                            <m:e>
                              <m:r>
                                <a:rPr lang="en-US" sz="3600" i="1">
                                  <a:latin typeface="Cambria Math"/>
                                </a:rPr>
                                <m:t>𝑣</m:t>
                              </m:r>
                            </m:e>
                            <m:sub>
                              <m:r>
                                <a:rPr lang="en-US" sz="3600" i="1">
                                  <a:latin typeface="Cambria Math"/>
                                </a:rPr>
                                <m:t>1</m:t>
                              </m:r>
                            </m:sub>
                          </m:sSub>
                        </m:num>
                        <m:den>
                          <m:r>
                            <a:rPr lang="en-US" sz="3600" i="1">
                              <a:latin typeface="Cambria Math"/>
                              <a:ea typeface="Cambria Math"/>
                            </a:rPr>
                            <m:t>∆</m:t>
                          </m:r>
                          <m:r>
                            <a:rPr lang="en-US" sz="3600" i="1">
                              <a:latin typeface="Cambria Math"/>
                            </a:rPr>
                            <m:t>𝑡</m:t>
                          </m:r>
                        </m:den>
                      </m:f>
                    </m:oMath>
                  </m:oMathPara>
                </a14:m>
                <a:endParaRPr lang="en-US" sz="3600" dirty="0"/>
              </a:p>
            </p:txBody>
          </p:sp>
        </mc:Choice>
        <mc:Fallback xmlns="">
          <p:sp>
            <p:nvSpPr>
              <p:cNvPr id="4" name="Content Placeholder 2"/>
              <p:cNvSpPr txBox="1">
                <a:spLocks noRot="1" noChangeAspect="1" noMove="1" noResize="1" noEditPoints="1" noAdjustHandles="1" noChangeArrowheads="1" noChangeShapeType="1" noTextEdit="1"/>
              </p:cNvSpPr>
              <p:nvPr/>
            </p:nvSpPr>
            <p:spPr>
              <a:xfrm>
                <a:off x="7162800" y="271166"/>
                <a:ext cx="3657600" cy="1329034"/>
              </a:xfrm>
              <a:prstGeom prst="rect">
                <a:avLst/>
              </a:prstGeom>
              <a:blipFill rotWithShape="0">
                <a:blip r:embed="rId3"/>
                <a:stretch>
                  <a:fillRect/>
                </a:stretch>
              </a:blipFill>
            </p:spPr>
            <p:txBody>
              <a:bodyPr/>
              <a:lstStyle/>
              <a:p>
                <a:r>
                  <a:rPr lang="en-US">
                    <a:noFill/>
                  </a:rPr>
                  <a:t> </a:t>
                </a:r>
              </a:p>
            </p:txBody>
          </p:sp>
        </mc:Fallback>
      </mc:AlternateContent>
      <p:sp>
        <p:nvSpPr>
          <p:cNvPr id="5" name="Rectangle 4"/>
          <p:cNvSpPr/>
          <p:nvPr/>
        </p:nvSpPr>
        <p:spPr>
          <a:xfrm>
            <a:off x="1635992" y="4769894"/>
            <a:ext cx="3633871"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err="1">
                <a:ln w="11430"/>
                <a:solidFill>
                  <a:schemeClr val="accent1"/>
                </a:solidFill>
                <a:latin typeface="Times New Roman" panose="02020603050405020304" pitchFamily="18" charset="0"/>
                <a:cs typeface="Times New Roman" panose="02020603050405020304" pitchFamily="18" charset="0"/>
              </a:rPr>
              <a:t>ie</a:t>
            </a:r>
            <a:r>
              <a:rPr lang="en-US" sz="2400" b="1" spc="50" dirty="0">
                <a:ln w="11430"/>
                <a:solidFill>
                  <a:schemeClr val="accent1"/>
                </a:solidFill>
                <a:latin typeface="Times New Roman" panose="02020603050405020304" pitchFamily="18" charset="0"/>
                <a:cs typeface="Times New Roman" panose="02020603050405020304" pitchFamily="18" charset="0"/>
              </a:rPr>
              <a:t>.  </a:t>
            </a:r>
            <a:r>
              <a:rPr lang="en-US" sz="2400" b="1" i="1" spc="50" dirty="0">
                <a:ln w="11430"/>
                <a:solidFill>
                  <a:schemeClr val="accent1"/>
                </a:solidFill>
                <a:latin typeface="Times New Roman" panose="02020603050405020304" pitchFamily="18" charset="0"/>
                <a:cs typeface="Times New Roman" panose="02020603050405020304" pitchFamily="18" charset="0"/>
              </a:rPr>
              <a:t>V</a:t>
            </a:r>
            <a:r>
              <a:rPr lang="en-US" sz="1600" b="1" spc="50" dirty="0">
                <a:ln w="11430"/>
                <a:solidFill>
                  <a:schemeClr val="accent1"/>
                </a:solidFill>
                <a:latin typeface="Times New Roman" panose="02020603050405020304" pitchFamily="18" charset="0"/>
                <a:cs typeface="Times New Roman" panose="02020603050405020304" pitchFamily="18" charset="0"/>
              </a:rPr>
              <a:t>2</a:t>
            </a:r>
            <a:r>
              <a:rPr lang="en-US" sz="2400" b="1" spc="50" dirty="0">
                <a:ln w="11430"/>
                <a:solidFill>
                  <a:schemeClr val="accent1"/>
                </a:solidFill>
                <a:latin typeface="Times New Roman" panose="02020603050405020304" pitchFamily="18" charset="0"/>
                <a:cs typeface="Times New Roman" panose="02020603050405020304" pitchFamily="18" charset="0"/>
              </a:rPr>
              <a:t> =0 &amp; a is negative </a:t>
            </a:r>
          </a:p>
        </p:txBody>
      </p:sp>
      <p:sp>
        <p:nvSpPr>
          <p:cNvPr id="6" name="Rectangle 5"/>
          <p:cNvSpPr/>
          <p:nvPr/>
        </p:nvSpPr>
        <p:spPr>
          <a:xfrm>
            <a:off x="685800" y="535633"/>
            <a:ext cx="4500784" cy="46166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en-US" sz="2400" b="1" dirty="0">
                <a:latin typeface="Times New Roman" panose="02020603050405020304" pitchFamily="18" charset="0"/>
                <a:cs typeface="Times New Roman" panose="02020603050405020304" pitchFamily="18" charset="0"/>
              </a:rPr>
              <a:t>In the case of linear acceleration:</a:t>
            </a:r>
          </a:p>
        </p:txBody>
      </p:sp>
      <p:sp>
        <p:nvSpPr>
          <p:cNvPr id="7" name="Rectangle 6"/>
          <p:cNvSpPr/>
          <p:nvPr/>
        </p:nvSpPr>
        <p:spPr>
          <a:xfrm>
            <a:off x="506800" y="3905251"/>
            <a:ext cx="5892254" cy="46166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en-US" sz="2400" b="1" dirty="0">
                <a:latin typeface="Times New Roman" panose="02020603050405020304" pitchFamily="18" charset="0"/>
                <a:cs typeface="Times New Roman" panose="02020603050405020304" pitchFamily="18" charset="0"/>
              </a:rPr>
              <a:t>In the case of linear breaking deceleration:</a:t>
            </a:r>
          </a:p>
        </p:txBody>
      </p:sp>
      <mc:AlternateContent xmlns:mc="http://schemas.openxmlformats.org/markup-compatibility/2006" xmlns:a14="http://schemas.microsoft.com/office/drawing/2010/main">
        <mc:Choice Requires="a14">
          <p:sp>
            <p:nvSpPr>
              <p:cNvPr id="9" name="Content Placeholder 2"/>
              <p:cNvSpPr txBox="1">
                <a:spLocks/>
              </p:cNvSpPr>
              <p:nvPr/>
            </p:nvSpPr>
            <p:spPr>
              <a:xfrm>
                <a:off x="469359" y="1912960"/>
                <a:ext cx="2983568" cy="99173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 xmlns:m="http://schemas.openxmlformats.org/officeDocument/2006/math">
                    <m:r>
                      <a:rPr lang="en-US" sz="4000" i="1">
                        <a:latin typeface="Cambria Math"/>
                      </a:rPr>
                      <m:t>𝑑</m:t>
                    </m:r>
                    <m:r>
                      <a:rPr lang="en-US" sz="4000" i="1">
                        <a:latin typeface="Cambria Math"/>
                      </a:rPr>
                      <m:t>=</m:t>
                    </m:r>
                    <m:f>
                      <m:fPr>
                        <m:ctrlPr>
                          <a:rPr lang="en-US" sz="4000" i="1">
                            <a:latin typeface="Cambria Math" panose="02040503050406030204" pitchFamily="18" charset="0"/>
                          </a:rPr>
                        </m:ctrlPr>
                      </m:fPr>
                      <m:num>
                        <m:sSub>
                          <m:sSubPr>
                            <m:ctrlPr>
                              <a:rPr lang="en-US" sz="4000" i="1">
                                <a:latin typeface="Cambria Math" panose="02040503050406030204" pitchFamily="18" charset="0"/>
                              </a:rPr>
                            </m:ctrlPr>
                          </m:sSubPr>
                          <m:e>
                            <m:r>
                              <a:rPr lang="en-US" sz="4000" i="1">
                                <a:latin typeface="Cambria Math"/>
                              </a:rPr>
                              <m:t>𝑣</m:t>
                            </m:r>
                          </m:e>
                          <m:sub>
                            <m:r>
                              <a:rPr lang="en-US" sz="4000" i="1">
                                <a:latin typeface="Cambria Math"/>
                              </a:rPr>
                              <m:t>2</m:t>
                            </m:r>
                          </m:sub>
                        </m:sSub>
                        <m:r>
                          <a:rPr lang="en-US" sz="4000" i="1">
                            <a:latin typeface="Cambria Math"/>
                          </a:rPr>
                          <m:t>+</m:t>
                        </m:r>
                        <m:sSub>
                          <m:sSubPr>
                            <m:ctrlPr>
                              <a:rPr lang="en-US" sz="4000" i="1">
                                <a:latin typeface="Cambria Math" panose="02040503050406030204" pitchFamily="18" charset="0"/>
                              </a:rPr>
                            </m:ctrlPr>
                          </m:sSubPr>
                          <m:e>
                            <m:r>
                              <a:rPr lang="en-US" sz="4000" i="1">
                                <a:latin typeface="Cambria Math"/>
                              </a:rPr>
                              <m:t>𝑣</m:t>
                            </m:r>
                          </m:e>
                          <m:sub>
                            <m:r>
                              <a:rPr lang="en-US" sz="4000" i="1">
                                <a:latin typeface="Cambria Math"/>
                              </a:rPr>
                              <m:t>1</m:t>
                            </m:r>
                          </m:sub>
                        </m:sSub>
                      </m:num>
                      <m:den>
                        <m:r>
                          <a:rPr lang="en-US" sz="4000" i="1">
                            <a:latin typeface="Cambria Math"/>
                          </a:rPr>
                          <m:t>2</m:t>
                        </m:r>
                      </m:den>
                    </m:f>
                  </m:oMath>
                </a14:m>
                <a:r>
                  <a:rPr lang="en-US" sz="3600" dirty="0">
                    <a:ea typeface="Cambria Math"/>
                  </a:rPr>
                  <a:t> </a:t>
                </a:r>
                <a14:m>
                  <m:oMath xmlns:m="http://schemas.openxmlformats.org/officeDocument/2006/math">
                    <m:r>
                      <a:rPr lang="en-US" sz="3600" i="1">
                        <a:latin typeface="Cambria Math"/>
                        <a:ea typeface="Cambria Math"/>
                      </a:rPr>
                      <m:t>∆</m:t>
                    </m:r>
                    <m:r>
                      <a:rPr lang="en-US" sz="3600" i="1">
                        <a:latin typeface="Cambria Math"/>
                      </a:rPr>
                      <m:t>𝑡</m:t>
                    </m:r>
                  </m:oMath>
                </a14:m>
                <a:endParaRPr lang="en-US" sz="3600" dirty="0"/>
              </a:p>
            </p:txBody>
          </p:sp>
        </mc:Choice>
        <mc:Fallback xmlns="">
          <p:sp>
            <p:nvSpPr>
              <p:cNvPr id="9" name="Content Placeholder 2"/>
              <p:cNvSpPr txBox="1">
                <a:spLocks noRot="1" noChangeAspect="1" noMove="1" noResize="1" noEditPoints="1" noAdjustHandles="1" noChangeArrowheads="1" noChangeShapeType="1" noTextEdit="1"/>
              </p:cNvSpPr>
              <p:nvPr/>
            </p:nvSpPr>
            <p:spPr>
              <a:xfrm>
                <a:off x="469359" y="1912960"/>
                <a:ext cx="2983568" cy="991735"/>
              </a:xfrm>
              <a:prstGeom prst="rect">
                <a:avLst/>
              </a:prstGeom>
              <a:blipFill rotWithShape="0">
                <a:blip r:embed="rId4"/>
                <a:stretch>
                  <a:fillRect/>
                </a:stretch>
              </a:blipFill>
            </p:spPr>
            <p:txBody>
              <a:bodyPr/>
              <a:lstStyle/>
              <a:p>
                <a:r>
                  <a:rPr lang="en-US">
                    <a:noFill/>
                  </a:rPr>
                  <a:t> </a:t>
                </a:r>
              </a:p>
            </p:txBody>
          </p:sp>
        </mc:Fallback>
      </mc:AlternateContent>
      <p:sp>
        <p:nvSpPr>
          <p:cNvPr id="10" name="Right Arrow 9"/>
          <p:cNvSpPr/>
          <p:nvPr/>
        </p:nvSpPr>
        <p:spPr>
          <a:xfrm>
            <a:off x="3355292" y="2256426"/>
            <a:ext cx="838200" cy="304800"/>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Content Placeholder 2"/>
              <p:cNvSpPr txBox="1">
                <a:spLocks/>
              </p:cNvSpPr>
              <p:nvPr/>
            </p:nvSpPr>
            <p:spPr>
              <a:xfrm>
                <a:off x="4259892" y="1912959"/>
                <a:ext cx="2438399" cy="991735"/>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en-US" sz="4000" i="1">
                          <a:latin typeface="Cambria Math"/>
                          <a:ea typeface="Cambria Math"/>
                        </a:rPr>
                        <m:t>∆</m:t>
                      </m:r>
                      <m:r>
                        <a:rPr lang="en-US" sz="4000" i="1">
                          <a:latin typeface="Cambria Math"/>
                          <a:ea typeface="Cambria Math"/>
                        </a:rPr>
                        <m:t>𝑡</m:t>
                      </m:r>
                      <m:r>
                        <a:rPr lang="en-US" sz="4000" i="1">
                          <a:latin typeface="Cambria Math"/>
                        </a:rPr>
                        <m:t>=</m:t>
                      </m:r>
                      <m:f>
                        <m:fPr>
                          <m:ctrlPr>
                            <a:rPr lang="en-US" sz="4000" i="1">
                              <a:latin typeface="Cambria Math" panose="02040503050406030204" pitchFamily="18" charset="0"/>
                            </a:rPr>
                          </m:ctrlPr>
                        </m:fPr>
                        <m:num>
                          <m:r>
                            <a:rPr lang="en-US" sz="4000" i="1">
                              <a:latin typeface="Cambria Math"/>
                            </a:rPr>
                            <m:t>2</m:t>
                          </m:r>
                          <m:r>
                            <a:rPr lang="en-US" sz="4000" i="1">
                              <a:latin typeface="Cambria Math"/>
                            </a:rPr>
                            <m:t>𝑑</m:t>
                          </m:r>
                        </m:num>
                        <m:den>
                          <m:sSub>
                            <m:sSubPr>
                              <m:ctrlPr>
                                <a:rPr lang="en-US" sz="4000" i="1">
                                  <a:latin typeface="Cambria Math" panose="02040503050406030204" pitchFamily="18" charset="0"/>
                                </a:rPr>
                              </m:ctrlPr>
                            </m:sSubPr>
                            <m:e>
                              <m:r>
                                <a:rPr lang="en-US" sz="4000" i="1">
                                  <a:latin typeface="Cambria Math"/>
                                </a:rPr>
                                <m:t>𝑣</m:t>
                              </m:r>
                            </m:e>
                            <m:sub>
                              <m:r>
                                <a:rPr lang="en-US" sz="4000" i="1">
                                  <a:latin typeface="Cambria Math"/>
                                </a:rPr>
                                <m:t>2</m:t>
                              </m:r>
                            </m:sub>
                          </m:sSub>
                          <m:r>
                            <a:rPr lang="en-US" sz="4000" i="1">
                              <a:latin typeface="Cambria Math"/>
                            </a:rPr>
                            <m:t>+</m:t>
                          </m:r>
                          <m:sSub>
                            <m:sSubPr>
                              <m:ctrlPr>
                                <a:rPr lang="en-US" sz="4000" i="1">
                                  <a:latin typeface="Cambria Math" panose="02040503050406030204" pitchFamily="18" charset="0"/>
                                </a:rPr>
                              </m:ctrlPr>
                            </m:sSubPr>
                            <m:e>
                              <m:r>
                                <a:rPr lang="en-US" sz="4000" i="1">
                                  <a:latin typeface="Cambria Math"/>
                                </a:rPr>
                                <m:t>𝑣</m:t>
                              </m:r>
                            </m:e>
                            <m:sub>
                              <m:r>
                                <a:rPr lang="en-US" sz="4000" i="1">
                                  <a:latin typeface="Cambria Math"/>
                                </a:rPr>
                                <m:t>1</m:t>
                              </m:r>
                            </m:sub>
                          </m:sSub>
                        </m:den>
                      </m:f>
                    </m:oMath>
                  </m:oMathPara>
                </a14:m>
                <a:endParaRPr lang="en-US" sz="3600" dirty="0"/>
              </a:p>
            </p:txBody>
          </p:sp>
        </mc:Choice>
        <mc:Fallback xmlns="">
          <p:sp>
            <p:nvSpPr>
              <p:cNvPr id="11" name="Content Placeholder 2"/>
              <p:cNvSpPr txBox="1">
                <a:spLocks noRot="1" noChangeAspect="1" noMove="1" noResize="1" noEditPoints="1" noAdjustHandles="1" noChangeArrowheads="1" noChangeShapeType="1" noTextEdit="1"/>
              </p:cNvSpPr>
              <p:nvPr/>
            </p:nvSpPr>
            <p:spPr>
              <a:xfrm>
                <a:off x="4259892" y="1912959"/>
                <a:ext cx="2438399" cy="991735"/>
              </a:xfrm>
              <a:prstGeom prst="rect">
                <a:avLst/>
              </a:prstGeom>
              <a:blipFill rotWithShape="0">
                <a:blip r:embed="rId5"/>
                <a:stretch>
                  <a:fillRect/>
                </a:stretch>
              </a:blipFill>
            </p:spPr>
            <p:txBody>
              <a:bodyPr/>
              <a:lstStyle/>
              <a:p>
                <a:r>
                  <a:rPr lang="en-US">
                    <a:noFill/>
                  </a:rPr>
                  <a:t> </a:t>
                </a:r>
              </a:p>
            </p:txBody>
          </p:sp>
        </mc:Fallback>
      </mc:AlternateContent>
      <p:sp>
        <p:nvSpPr>
          <p:cNvPr id="12" name="Right Arrow 11"/>
          <p:cNvSpPr/>
          <p:nvPr/>
        </p:nvSpPr>
        <p:spPr>
          <a:xfrm>
            <a:off x="6727860" y="2256425"/>
            <a:ext cx="838200" cy="304800"/>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4" name="Content Placeholder 2"/>
              <p:cNvSpPr txBox="1">
                <a:spLocks/>
              </p:cNvSpPr>
              <p:nvPr/>
            </p:nvSpPr>
            <p:spPr>
              <a:xfrm>
                <a:off x="7696200" y="1744308"/>
                <a:ext cx="3797490" cy="13290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en-US" sz="3600" i="1">
                          <a:latin typeface="Cambria Math"/>
                        </a:rPr>
                        <m:t>𝑎</m:t>
                      </m:r>
                      <m:r>
                        <a:rPr lang="en-US" sz="3600" i="1">
                          <a:latin typeface="Cambria Math"/>
                        </a:rPr>
                        <m:t>=</m:t>
                      </m:r>
                      <m:f>
                        <m:fPr>
                          <m:ctrlPr>
                            <a:rPr lang="en-US" sz="3600" i="1">
                              <a:latin typeface="Cambria Math" panose="02040503050406030204" pitchFamily="18" charset="0"/>
                            </a:rPr>
                          </m:ctrlPr>
                        </m:fPr>
                        <m:num>
                          <m:sSup>
                            <m:sSupPr>
                              <m:ctrlPr>
                                <a:rPr lang="en-US" sz="3600" i="1">
                                  <a:latin typeface="Cambria Math" panose="02040503050406030204" pitchFamily="18" charset="0"/>
                                </a:rPr>
                              </m:ctrlPr>
                            </m:sSupPr>
                            <m:e>
                              <m:d>
                                <m:dPr>
                                  <m:ctrlPr>
                                    <a:rPr lang="en-US" sz="3600" i="1">
                                      <a:latin typeface="Cambria Math" panose="02040503050406030204" pitchFamily="18" charset="0"/>
                                    </a:rPr>
                                  </m:ctrlPr>
                                </m:dPr>
                                <m:e>
                                  <m:sSub>
                                    <m:sSubPr>
                                      <m:ctrlPr>
                                        <a:rPr lang="en-US" sz="3600" i="1">
                                          <a:latin typeface="Cambria Math" panose="02040503050406030204" pitchFamily="18" charset="0"/>
                                        </a:rPr>
                                      </m:ctrlPr>
                                    </m:sSubPr>
                                    <m:e>
                                      <m:r>
                                        <a:rPr lang="en-US" sz="3600" i="1">
                                          <a:latin typeface="Cambria Math"/>
                                        </a:rPr>
                                        <m:t>𝑣</m:t>
                                      </m:r>
                                    </m:e>
                                    <m:sub>
                                      <m:r>
                                        <a:rPr lang="en-US" sz="3600" i="1">
                                          <a:latin typeface="Cambria Math"/>
                                        </a:rPr>
                                        <m:t>2</m:t>
                                      </m:r>
                                    </m:sub>
                                  </m:sSub>
                                </m:e>
                              </m:d>
                            </m:e>
                            <m:sup>
                              <m:r>
                                <a:rPr lang="en-US" sz="3600" i="1">
                                  <a:latin typeface="Cambria Math"/>
                                </a:rPr>
                                <m:t>2</m:t>
                              </m:r>
                            </m:sup>
                          </m:sSup>
                          <m:r>
                            <a:rPr lang="en-US" sz="3600" i="1">
                              <a:latin typeface="Cambria Math"/>
                            </a:rPr>
                            <m:t>−</m:t>
                          </m:r>
                          <m:sSup>
                            <m:sSupPr>
                              <m:ctrlPr>
                                <a:rPr lang="en-US" sz="3600" i="1">
                                  <a:latin typeface="Cambria Math" panose="02040503050406030204" pitchFamily="18" charset="0"/>
                                </a:rPr>
                              </m:ctrlPr>
                            </m:sSupPr>
                            <m:e>
                              <m:d>
                                <m:dPr>
                                  <m:ctrlPr>
                                    <a:rPr lang="en-US" sz="3600" i="1">
                                      <a:latin typeface="Cambria Math" panose="02040503050406030204" pitchFamily="18" charset="0"/>
                                    </a:rPr>
                                  </m:ctrlPr>
                                </m:dPr>
                                <m:e>
                                  <m:sSub>
                                    <m:sSubPr>
                                      <m:ctrlPr>
                                        <a:rPr lang="en-US" sz="3600" i="1">
                                          <a:latin typeface="Cambria Math" panose="02040503050406030204" pitchFamily="18" charset="0"/>
                                        </a:rPr>
                                      </m:ctrlPr>
                                    </m:sSubPr>
                                    <m:e>
                                      <m:r>
                                        <a:rPr lang="en-US" sz="3600" i="1">
                                          <a:latin typeface="Cambria Math"/>
                                        </a:rPr>
                                        <m:t>𝑣</m:t>
                                      </m:r>
                                    </m:e>
                                    <m:sub>
                                      <m:r>
                                        <a:rPr lang="en-US" sz="3600" i="1">
                                          <a:latin typeface="Cambria Math"/>
                                        </a:rPr>
                                        <m:t>1</m:t>
                                      </m:r>
                                    </m:sub>
                                  </m:sSub>
                                </m:e>
                              </m:d>
                            </m:e>
                            <m:sup>
                              <m:r>
                                <a:rPr lang="en-US" sz="3600" i="1">
                                  <a:latin typeface="Cambria Math"/>
                                </a:rPr>
                                <m:t>2</m:t>
                              </m:r>
                            </m:sup>
                          </m:sSup>
                        </m:num>
                        <m:den>
                          <m:r>
                            <a:rPr lang="en-US" sz="3600" i="1">
                              <a:latin typeface="Cambria Math"/>
                              <a:ea typeface="Cambria Math"/>
                            </a:rPr>
                            <m:t>2</m:t>
                          </m:r>
                          <m:r>
                            <a:rPr lang="en-US" sz="3600" i="1">
                              <a:latin typeface="Cambria Math"/>
                              <a:ea typeface="Cambria Math"/>
                            </a:rPr>
                            <m:t>𝑑</m:t>
                          </m:r>
                        </m:den>
                      </m:f>
                    </m:oMath>
                  </m:oMathPara>
                </a14:m>
                <a:endParaRPr lang="en-US" sz="3600" dirty="0"/>
              </a:p>
            </p:txBody>
          </p:sp>
        </mc:Choice>
        <mc:Fallback xmlns="">
          <p:sp>
            <p:nvSpPr>
              <p:cNvPr id="14" name="Content Placeholder 2"/>
              <p:cNvSpPr txBox="1">
                <a:spLocks noRot="1" noChangeAspect="1" noMove="1" noResize="1" noEditPoints="1" noAdjustHandles="1" noChangeArrowheads="1" noChangeShapeType="1" noTextEdit="1"/>
              </p:cNvSpPr>
              <p:nvPr/>
            </p:nvSpPr>
            <p:spPr>
              <a:xfrm>
                <a:off x="7696200" y="1744308"/>
                <a:ext cx="3797490" cy="1329034"/>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Content Placeholder 2"/>
              <p:cNvSpPr txBox="1">
                <a:spLocks/>
              </p:cNvSpPr>
              <p:nvPr/>
            </p:nvSpPr>
            <p:spPr>
              <a:xfrm>
                <a:off x="6694878" y="3440859"/>
                <a:ext cx="4798812" cy="13290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en-US" sz="3600" i="1">
                          <a:latin typeface="Cambria Math"/>
                        </a:rPr>
                        <m:t>𝑑</m:t>
                      </m:r>
                      <m:r>
                        <a:rPr lang="en-US" sz="3600" i="1">
                          <a:latin typeface="Cambria Math"/>
                        </a:rPr>
                        <m:t>=</m:t>
                      </m:r>
                      <m:f>
                        <m:fPr>
                          <m:ctrlPr>
                            <a:rPr lang="en-US" sz="3600" i="1">
                              <a:latin typeface="Cambria Math" panose="02040503050406030204" pitchFamily="18" charset="0"/>
                            </a:rPr>
                          </m:ctrlPr>
                        </m:fPr>
                        <m:num>
                          <m:sSup>
                            <m:sSupPr>
                              <m:ctrlPr>
                                <a:rPr lang="en-US" sz="3600" i="1">
                                  <a:latin typeface="Cambria Math" panose="02040503050406030204" pitchFamily="18" charset="0"/>
                                </a:rPr>
                              </m:ctrlPr>
                            </m:sSupPr>
                            <m:e>
                              <m:d>
                                <m:dPr>
                                  <m:ctrlPr>
                                    <a:rPr lang="en-US" sz="3600" i="1">
                                      <a:latin typeface="Cambria Math" panose="02040503050406030204" pitchFamily="18" charset="0"/>
                                    </a:rPr>
                                  </m:ctrlPr>
                                </m:dPr>
                                <m:e>
                                  <m:r>
                                    <a:rPr lang="en-US" sz="3600" i="1">
                                      <a:latin typeface="Cambria Math"/>
                                    </a:rPr>
                                    <m:t>𝐷𝑒𝑠𝑖𝑔𝑛</m:t>
                                  </m:r>
                                  <m:r>
                                    <a:rPr lang="en-US" sz="3600" i="1">
                                      <a:latin typeface="Cambria Math"/>
                                    </a:rPr>
                                    <m:t> </m:t>
                                  </m:r>
                                  <m:r>
                                    <a:rPr lang="en-US" sz="3600" i="1">
                                      <a:latin typeface="Cambria Math"/>
                                    </a:rPr>
                                    <m:t>𝑆𝑝𝑒𝑒𝑑</m:t>
                                  </m:r>
                                </m:e>
                              </m:d>
                            </m:e>
                            <m:sup>
                              <m:r>
                                <a:rPr lang="en-US" sz="3600" i="1">
                                  <a:latin typeface="Cambria Math"/>
                                </a:rPr>
                                <m:t>2</m:t>
                              </m:r>
                            </m:sup>
                          </m:sSup>
                        </m:num>
                        <m:den>
                          <m:r>
                            <a:rPr lang="en-US" sz="3600" i="1">
                              <a:latin typeface="Cambria Math"/>
                              <a:ea typeface="Cambria Math"/>
                            </a:rPr>
                            <m:t>2</m:t>
                          </m:r>
                          <m:r>
                            <a:rPr lang="en-US" sz="3600" i="1">
                              <a:latin typeface="Cambria Math"/>
                              <a:ea typeface="Cambria Math"/>
                            </a:rPr>
                            <m:t>𝑎</m:t>
                          </m:r>
                        </m:den>
                      </m:f>
                    </m:oMath>
                  </m:oMathPara>
                </a14:m>
                <a:endParaRPr lang="en-US" sz="3600" dirty="0"/>
              </a:p>
            </p:txBody>
          </p:sp>
        </mc:Choice>
        <mc:Fallback xmlns="">
          <p:sp>
            <p:nvSpPr>
              <p:cNvPr id="15" name="Content Placeholder 2"/>
              <p:cNvSpPr txBox="1">
                <a:spLocks noRot="1" noChangeAspect="1" noMove="1" noResize="1" noEditPoints="1" noAdjustHandles="1" noChangeArrowheads="1" noChangeShapeType="1" noTextEdit="1"/>
              </p:cNvSpPr>
              <p:nvPr/>
            </p:nvSpPr>
            <p:spPr>
              <a:xfrm>
                <a:off x="6694878" y="3440859"/>
                <a:ext cx="4798812" cy="1329034"/>
              </a:xfrm>
              <a:prstGeom prst="rect">
                <a:avLst/>
              </a:prstGeom>
              <a:blipFill rotWithShape="0">
                <a:blip r:embed="rId7"/>
                <a:stretch>
                  <a:fillRect/>
                </a:stretch>
              </a:blipFill>
            </p:spPr>
            <p:txBody>
              <a:bodyPr/>
              <a:lstStyle/>
              <a:p>
                <a:r>
                  <a:rPr lang="en-US">
                    <a:noFill/>
                  </a:rPr>
                  <a:t> </a:t>
                </a:r>
              </a:p>
            </p:txBody>
          </p:sp>
        </mc:Fallback>
      </mc:AlternateContent>
      <p:sp>
        <p:nvSpPr>
          <p:cNvPr id="17" name="Rectangle 16"/>
          <p:cNvSpPr/>
          <p:nvPr/>
        </p:nvSpPr>
        <p:spPr>
          <a:xfrm>
            <a:off x="658154" y="5511770"/>
            <a:ext cx="4424609" cy="1200329"/>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en-US" sz="2400" b="1" dirty="0">
                <a:latin typeface="Times New Roman" panose="02020603050405020304" pitchFamily="18" charset="0"/>
                <a:cs typeface="Times New Roman" panose="02020603050405020304" pitchFamily="18" charset="0"/>
              </a:rPr>
              <a:t>If Design Speed (</a:t>
            </a:r>
            <a:r>
              <a:rPr lang="en-US" sz="2400" b="1" i="1" dirty="0">
                <a:latin typeface="Times New Roman" panose="02020603050405020304" pitchFamily="18" charset="0"/>
                <a:cs typeface="Times New Roman" panose="02020603050405020304" pitchFamily="18" charset="0"/>
              </a:rPr>
              <a:t>V</a:t>
            </a:r>
            <a:r>
              <a:rPr lang="en-US" sz="2400" b="1" dirty="0">
                <a:latin typeface="Times New Roman" panose="02020603050405020304" pitchFamily="18" charset="0"/>
                <a:cs typeface="Times New Roman" panose="02020603050405020304" pitchFamily="18" charset="0"/>
              </a:rPr>
              <a:t>) is in  </a:t>
            </a:r>
            <a:r>
              <a:rPr lang="en-US" sz="2400" b="1" i="1" dirty="0">
                <a:latin typeface="Times New Roman" panose="02020603050405020304" pitchFamily="18" charset="0"/>
                <a:cs typeface="Times New Roman" panose="02020603050405020304" pitchFamily="18" charset="0"/>
              </a:rPr>
              <a:t>Km/h</a:t>
            </a:r>
            <a:r>
              <a:rPr lang="en-US" sz="2400" b="1" dirty="0">
                <a:latin typeface="Times New Roman" panose="02020603050405020304" pitchFamily="18" charset="0"/>
                <a:cs typeface="Times New Roman" panose="02020603050405020304" pitchFamily="18" charset="0"/>
              </a:rPr>
              <a:t> </a:t>
            </a:r>
          </a:p>
          <a:p>
            <a:r>
              <a:rPr lang="en-US" sz="2400" b="1" dirty="0">
                <a:latin typeface="Times New Roman" panose="02020603050405020304" pitchFamily="18" charset="0"/>
                <a:cs typeface="Times New Roman" panose="02020603050405020304" pitchFamily="18" charset="0"/>
              </a:rPr>
              <a:t>Deceleration rate (a) is in  </a:t>
            </a:r>
            <a:r>
              <a:rPr lang="en-US" sz="2400" b="1" i="1" dirty="0">
                <a:latin typeface="Times New Roman" panose="02020603050405020304" pitchFamily="18" charset="0"/>
                <a:cs typeface="Times New Roman" panose="02020603050405020304" pitchFamily="18" charset="0"/>
              </a:rPr>
              <a:t>m/s^2</a:t>
            </a:r>
          </a:p>
          <a:p>
            <a:r>
              <a:rPr lang="en-US" sz="2400" b="1" dirty="0">
                <a:latin typeface="Times New Roman" panose="02020603050405020304" pitchFamily="18" charset="0"/>
                <a:cs typeface="Times New Roman" panose="02020603050405020304" pitchFamily="18" charset="0"/>
              </a:rPr>
              <a:t>Breaking Distance (</a:t>
            </a:r>
            <a:r>
              <a:rPr lang="en-US" sz="2400" b="1" i="1" dirty="0">
                <a:latin typeface="Times New Roman" panose="02020603050405020304" pitchFamily="18" charset="0"/>
                <a:cs typeface="Times New Roman" panose="02020603050405020304" pitchFamily="18" charset="0"/>
              </a:rPr>
              <a:t>d</a:t>
            </a:r>
            <a:r>
              <a:rPr lang="en-US" sz="2400" b="1" dirty="0">
                <a:latin typeface="Times New Roman" panose="02020603050405020304" pitchFamily="18" charset="0"/>
                <a:cs typeface="Times New Roman" panose="02020603050405020304" pitchFamily="18" charset="0"/>
              </a:rPr>
              <a:t>) in  </a:t>
            </a:r>
            <a:r>
              <a:rPr lang="en-US" sz="2400" b="1" i="1" dirty="0">
                <a:latin typeface="Times New Roman" panose="02020603050405020304" pitchFamily="18" charset="0"/>
                <a:cs typeface="Times New Roman" panose="02020603050405020304" pitchFamily="18" charset="0"/>
              </a:rPr>
              <a:t>m</a:t>
            </a:r>
          </a:p>
        </p:txBody>
      </p:sp>
      <p:sp>
        <p:nvSpPr>
          <p:cNvPr id="18" name="Right Arrow 17"/>
          <p:cNvSpPr/>
          <p:nvPr/>
        </p:nvSpPr>
        <p:spPr>
          <a:xfrm>
            <a:off x="5634334" y="5882942"/>
            <a:ext cx="838200" cy="304800"/>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Content Placeholder 2"/>
              <p:cNvSpPr txBox="1">
                <a:spLocks/>
              </p:cNvSpPr>
              <p:nvPr/>
            </p:nvSpPr>
            <p:spPr>
              <a:xfrm>
                <a:off x="7467600" y="5262751"/>
                <a:ext cx="3657600" cy="13290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en-US" sz="3600" i="1">
                          <a:latin typeface="Cambria Math"/>
                        </a:rPr>
                        <m:t>𝑑</m:t>
                      </m:r>
                      <m:r>
                        <a:rPr lang="en-US" sz="3600" i="1">
                          <a:latin typeface="Cambria Math"/>
                        </a:rPr>
                        <m:t>=</m:t>
                      </m:r>
                      <m:r>
                        <a:rPr lang="en-US" sz="3600" i="1">
                          <a:latin typeface="Cambria Math"/>
                        </a:rPr>
                        <m:t>0</m:t>
                      </m:r>
                      <m:r>
                        <a:rPr lang="en-US" sz="3600" i="1">
                          <a:latin typeface="Cambria Math"/>
                        </a:rPr>
                        <m:t>.</m:t>
                      </m:r>
                      <m:r>
                        <a:rPr lang="en-US" sz="3600" i="1">
                          <a:latin typeface="Cambria Math"/>
                        </a:rPr>
                        <m:t>039</m:t>
                      </m:r>
                      <m:f>
                        <m:fPr>
                          <m:ctrlPr>
                            <a:rPr lang="en-US" sz="3600" i="1">
                              <a:latin typeface="Cambria Math" panose="02040503050406030204" pitchFamily="18" charset="0"/>
                            </a:rPr>
                          </m:ctrlPr>
                        </m:fPr>
                        <m:num>
                          <m:sSup>
                            <m:sSupPr>
                              <m:ctrlPr>
                                <a:rPr lang="en-US" sz="3600" i="1">
                                  <a:latin typeface="Cambria Math" panose="02040503050406030204" pitchFamily="18" charset="0"/>
                                </a:rPr>
                              </m:ctrlPr>
                            </m:sSupPr>
                            <m:e>
                              <m:d>
                                <m:dPr>
                                  <m:ctrlPr>
                                    <a:rPr lang="en-US" sz="3600" i="1">
                                      <a:latin typeface="Cambria Math" panose="02040503050406030204" pitchFamily="18" charset="0"/>
                                    </a:rPr>
                                  </m:ctrlPr>
                                </m:dPr>
                                <m:e>
                                  <m:r>
                                    <a:rPr lang="en-US" sz="3600" i="1">
                                      <a:latin typeface="Cambria Math"/>
                                    </a:rPr>
                                    <m:t>𝑉</m:t>
                                  </m:r>
                                </m:e>
                              </m:d>
                            </m:e>
                            <m:sup>
                              <m:r>
                                <a:rPr lang="en-US" sz="3600" i="1">
                                  <a:latin typeface="Cambria Math"/>
                                </a:rPr>
                                <m:t>2</m:t>
                              </m:r>
                            </m:sup>
                          </m:sSup>
                        </m:num>
                        <m:den>
                          <m:r>
                            <a:rPr lang="en-US" sz="3600" i="1">
                              <a:latin typeface="Cambria Math"/>
                              <a:ea typeface="Cambria Math"/>
                            </a:rPr>
                            <m:t>𝑎</m:t>
                          </m:r>
                        </m:den>
                      </m:f>
                    </m:oMath>
                  </m:oMathPara>
                </a14:m>
                <a:endParaRPr lang="en-US" sz="3600" dirty="0"/>
              </a:p>
            </p:txBody>
          </p:sp>
        </mc:Choice>
        <mc:Fallback xmlns="">
          <p:sp>
            <p:nvSpPr>
              <p:cNvPr id="19" name="Content Placeholder 2"/>
              <p:cNvSpPr txBox="1">
                <a:spLocks noRot="1" noChangeAspect="1" noMove="1" noResize="1" noEditPoints="1" noAdjustHandles="1" noChangeArrowheads="1" noChangeShapeType="1" noTextEdit="1"/>
              </p:cNvSpPr>
              <p:nvPr/>
            </p:nvSpPr>
            <p:spPr>
              <a:xfrm>
                <a:off x="7467600" y="5262751"/>
                <a:ext cx="3657600" cy="1329034"/>
              </a:xfrm>
              <a:prstGeom prst="rect">
                <a:avLst/>
              </a:prstGeom>
              <a:blipFill rotWithShape="0">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05055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0780" y="211540"/>
            <a:ext cx="2392643" cy="523220"/>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pP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mj-ea"/>
                <a:cs typeface="Times New Roman" pitchFamily="18" charset="0"/>
              </a:rPr>
              <a:t>Design Values</a:t>
            </a:r>
          </a:p>
        </p:txBody>
      </p:sp>
      <p:sp>
        <p:nvSpPr>
          <p:cNvPr id="5" name="Rectangle 4"/>
          <p:cNvSpPr/>
          <p:nvPr/>
        </p:nvSpPr>
        <p:spPr>
          <a:xfrm>
            <a:off x="685800" y="990601"/>
            <a:ext cx="11049000" cy="954107"/>
          </a:xfrm>
          <a:prstGeom prst="rect">
            <a:avLst/>
          </a:prstGeom>
        </p:spPr>
        <p:txBody>
          <a:bodyPr wrap="square">
            <a:spAutoFit/>
          </a:bodyPr>
          <a:lstStyle/>
          <a:p>
            <a:r>
              <a:rPr lang="en-US" sz="3200" b="1" i="1" u="sng" dirty="0">
                <a:solidFill>
                  <a:schemeClr val="accent2">
                    <a:lumMod val="50000"/>
                  </a:schemeClr>
                </a:solidFill>
                <a:effectLst>
                  <a:outerShdw blurRad="38100" dist="38100" dir="2700000" algn="tl">
                    <a:srgbClr val="000000">
                      <a:alpha val="43137"/>
                    </a:srgbClr>
                  </a:outerShdw>
                </a:effectLst>
              </a:rPr>
              <a:t>Stopping sight distance</a:t>
            </a:r>
            <a:r>
              <a:rPr lang="en-US" sz="2400" b="1" dirty="0">
                <a:solidFill>
                  <a:schemeClr val="accent2">
                    <a:lumMod val="50000"/>
                  </a:schemeClr>
                </a:solidFill>
                <a:effectLst>
                  <a:outerShdw blurRad="38100" dist="38100" dir="2700000" algn="tl">
                    <a:srgbClr val="000000">
                      <a:alpha val="43137"/>
                    </a:srgbClr>
                  </a:outerShdw>
                </a:effectLst>
              </a:rPr>
              <a:t> </a:t>
            </a:r>
            <a:r>
              <a:rPr lang="en-US" sz="3200" b="1" dirty="0">
                <a:solidFill>
                  <a:schemeClr val="accent2">
                    <a:lumMod val="50000"/>
                  </a:schemeClr>
                </a:solidFill>
                <a:effectLst>
                  <a:outerShdw blurRad="38100" dist="38100" dir="2700000" algn="tl">
                    <a:srgbClr val="000000">
                      <a:alpha val="43137"/>
                    </a:srgbClr>
                  </a:outerShdw>
                </a:effectLst>
              </a:rPr>
              <a:t>(SSD)</a:t>
            </a:r>
            <a:r>
              <a:rPr lang="en-US" sz="2400" b="1" dirty="0">
                <a:solidFill>
                  <a:schemeClr val="accent2">
                    <a:lumMod val="50000"/>
                  </a:schemeClr>
                </a:solidFill>
                <a:effectLst>
                  <a:outerShdw blurRad="38100" dist="38100" dir="2700000" algn="tl">
                    <a:srgbClr val="000000">
                      <a:alpha val="43137"/>
                    </a:srgbClr>
                  </a:outerShdw>
                </a:effectLst>
              </a:rPr>
              <a:t> is the sum of the distance traversed during the brake reaction time and the distance to brake the vehicle to a stop</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86000"/>
            <a:ext cx="8382000" cy="3581400"/>
          </a:xfrm>
          <a:prstGeom prst="rect">
            <a:avLst/>
          </a:prstGeom>
          <a:noFill/>
          <a:ln>
            <a:noFill/>
          </a:ln>
        </p:spPr>
      </p:pic>
    </p:spTree>
    <p:extLst>
      <p:ext uri="{BB962C8B-B14F-4D97-AF65-F5344CB8AC3E}">
        <p14:creationId xmlns:p14="http://schemas.microsoft.com/office/powerpoint/2010/main" val="2470562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
            <a:ext cx="11277600" cy="6477000"/>
          </a:xfrm>
          <a:prstGeom prst="rect">
            <a:avLst/>
          </a:prstGeom>
          <a:noFill/>
          <a:ln>
            <a:noFill/>
          </a:ln>
        </p:spPr>
      </p:pic>
    </p:spTree>
    <p:extLst>
      <p:ext uri="{BB962C8B-B14F-4D97-AF65-F5344CB8AC3E}">
        <p14:creationId xmlns:p14="http://schemas.microsoft.com/office/powerpoint/2010/main" val="2787610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04801"/>
            <a:ext cx="4051110" cy="461665"/>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pP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mj-ea"/>
                <a:cs typeface="Times New Roman" pitchFamily="18" charset="0"/>
              </a:rPr>
              <a:t>Effect of Grade on Stopping</a:t>
            </a:r>
          </a:p>
        </p:txBody>
      </p:sp>
      <p:sp>
        <p:nvSpPr>
          <p:cNvPr id="5" name="Rectangle 4"/>
          <p:cNvSpPr/>
          <p:nvPr/>
        </p:nvSpPr>
        <p:spPr>
          <a:xfrm>
            <a:off x="532262" y="1143001"/>
            <a:ext cx="10440538" cy="830997"/>
          </a:xfrm>
          <a:prstGeom prst="rect">
            <a:avLst/>
          </a:prstGeom>
        </p:spPr>
        <p:txBody>
          <a:bodyPr wrap="square">
            <a:spAutoFit/>
          </a:bodyPr>
          <a:lstStyle/>
          <a:p>
            <a:r>
              <a:rPr lang="en-US" sz="24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a highway is on a grade, the equation for braking distance should be modified as follows: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262" y="2286000"/>
            <a:ext cx="36576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9713" y="2044937"/>
            <a:ext cx="6185772" cy="115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6324600" y="3146967"/>
            <a:ext cx="4495800" cy="1477328"/>
          </a:xfrm>
          <a:prstGeom prst="rect">
            <a:avLst/>
          </a:prstGeom>
        </p:spPr>
        <p:txBody>
          <a:bodyPr wrap="square">
            <a:spAutoFit/>
          </a:bodyPr>
          <a:lstStyle/>
          <a:p>
            <a:r>
              <a:rPr lang="en-US" b="1" dirty="0"/>
              <a:t>S.S.D in meters</a:t>
            </a:r>
          </a:p>
          <a:p>
            <a:r>
              <a:rPr lang="en-US" b="1" dirty="0"/>
              <a:t> v= speed km/</a:t>
            </a:r>
            <a:r>
              <a:rPr lang="en-US" b="1" dirty="0" err="1"/>
              <a:t>hr</a:t>
            </a:r>
            <a:endParaRPr lang="en-US" b="1" dirty="0"/>
          </a:p>
          <a:p>
            <a:r>
              <a:rPr lang="en-US" b="1" dirty="0"/>
              <a:t> t= perception- reaction time (usually=2.5sec) </a:t>
            </a:r>
          </a:p>
          <a:p>
            <a:r>
              <a:rPr lang="en-US" b="1" dirty="0"/>
              <a:t>f= friction </a:t>
            </a:r>
          </a:p>
          <a:p>
            <a:r>
              <a:rPr lang="en-US" b="1" dirty="0"/>
              <a:t>G= slope (up +</a:t>
            </a:r>
            <a:r>
              <a:rPr lang="en-US" b="1" dirty="0" err="1"/>
              <a:t>ve</a:t>
            </a:r>
            <a:r>
              <a:rPr lang="en-US" b="1" dirty="0"/>
              <a:t>, down –</a:t>
            </a:r>
            <a:r>
              <a:rPr lang="en-US" b="1" dirty="0" err="1"/>
              <a:t>ve</a:t>
            </a:r>
            <a:r>
              <a:rPr lang="en-US" b="1" dirty="0"/>
              <a:t>)</a:t>
            </a:r>
            <a:endParaRPr lang="en-US" dirty="0"/>
          </a:p>
        </p:txBody>
      </p:sp>
      <p:sp>
        <p:nvSpPr>
          <p:cNvPr id="7" name="Rectangle 6"/>
          <p:cNvSpPr/>
          <p:nvPr/>
        </p:nvSpPr>
        <p:spPr>
          <a:xfrm>
            <a:off x="304800" y="5344479"/>
            <a:ext cx="11734800" cy="1015663"/>
          </a:xfrm>
          <a:prstGeom prst="rect">
            <a:avLst/>
          </a:prstGeom>
        </p:spPr>
        <p:txBody>
          <a:bodyPr wrap="square">
            <a:spAutoFit/>
          </a:bodyPr>
          <a:lstStyle/>
          <a:p>
            <a:r>
              <a:rPr lang="en-US" sz="20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AASHTO represents the friction coefficient (f) by ( a/g) where a= constant rate of deceleration =3.4m/sec2 </a:t>
            </a:r>
          </a:p>
          <a:p>
            <a:endParaRPr lang="en-US" sz="2000" b="1">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000" b="1">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a:t>
            </a:r>
            <a:r>
              <a:rPr lang="en-US" sz="20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 9.81 m/sec2 then a/g= 0.35</a:t>
            </a:r>
          </a:p>
        </p:txBody>
      </p:sp>
    </p:spTree>
    <p:extLst>
      <p:ext uri="{BB962C8B-B14F-4D97-AF65-F5344CB8AC3E}">
        <p14:creationId xmlns:p14="http://schemas.microsoft.com/office/powerpoint/2010/main" val="1059149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852</Words>
  <Application>Microsoft Office PowerPoint</Application>
  <PresentationFormat>Widescreen</PresentationFormat>
  <Paragraphs>92</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Times New Roman</vt:lpstr>
      <vt:lpstr>Office Theme</vt:lpstr>
      <vt:lpstr>Highway Planning &amp; Design Lecture - 3</vt:lpstr>
      <vt:lpstr>SIGHT DISTANCE</vt:lpstr>
      <vt:lpstr>Stopping Sight Distance</vt:lpstr>
      <vt:lpstr>PowerPoint Presentation</vt:lpstr>
      <vt:lpstr>Braking Distance</vt:lpstr>
      <vt:lpstr>PowerPoint Presentation</vt:lpstr>
      <vt:lpstr>PowerPoint Presentation</vt:lpstr>
      <vt:lpstr>PowerPoint Presentation</vt:lpstr>
      <vt:lpstr>PowerPoint Presentation</vt:lpstr>
      <vt:lpstr>Passing Sight Distance for Two-Lane Highways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Planning &amp; Design Lecture - 3</dc:title>
  <dc:creator>raquim r</dc:creator>
  <cp:lastModifiedBy>raquim r</cp:lastModifiedBy>
  <cp:revision>2</cp:revision>
  <dcterms:created xsi:type="dcterms:W3CDTF">2018-11-18T19:45:49Z</dcterms:created>
  <dcterms:modified xsi:type="dcterms:W3CDTF">2018-11-18T20:09:08Z</dcterms:modified>
</cp:coreProperties>
</file>